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0"/>
  </p:notesMasterIdLst>
  <p:handoutMasterIdLst>
    <p:handoutMasterId r:id="rId21"/>
  </p:handoutMasterIdLst>
  <p:sldIdLst>
    <p:sldId id="547" r:id="rId2"/>
    <p:sldId id="550" r:id="rId3"/>
    <p:sldId id="558" r:id="rId4"/>
    <p:sldId id="668" r:id="rId5"/>
    <p:sldId id="677" r:id="rId6"/>
    <p:sldId id="678" r:id="rId7"/>
    <p:sldId id="670" r:id="rId8"/>
    <p:sldId id="669" r:id="rId9"/>
    <p:sldId id="672" r:id="rId10"/>
    <p:sldId id="675" r:id="rId11"/>
    <p:sldId id="674" r:id="rId12"/>
    <p:sldId id="673" r:id="rId13"/>
    <p:sldId id="676" r:id="rId14"/>
    <p:sldId id="679" r:id="rId15"/>
    <p:sldId id="562" r:id="rId16"/>
    <p:sldId id="554" r:id="rId17"/>
    <p:sldId id="552" r:id="rId18"/>
    <p:sldId id="55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02"/>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37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2019-07-08</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7/8/2019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Passing pointers as parameters to functions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a:t>Pointers as arguments and return values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Returning pointers</a:t>
            </a:r>
            <a:endParaRPr lang="en-CA" dirty="0"/>
          </a:p>
        </p:txBody>
      </p:sp>
      <p:sp>
        <p:nvSpPr>
          <p:cNvPr id="3" name="Content Placeholder 2"/>
          <p:cNvSpPr>
            <a:spLocks noGrp="1"/>
          </p:cNvSpPr>
          <p:nvPr>
            <p:ph idx="1"/>
          </p:nvPr>
        </p:nvSpPr>
        <p:spPr/>
        <p:txBody>
          <a:bodyPr>
            <a:normAutofit/>
          </a:bodyPr>
          <a:lstStyle/>
          <a:p>
            <a:r>
              <a:rPr lang="en-CA" dirty="0" smtClean="0"/>
              <a:t>A pointer can be returned from a function</a:t>
            </a: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create_dyn_array</a:t>
            </a:r>
            <a:r>
              <a:rPr lang="en-CA" sz="1700" dirty="0" smtClean="0">
                <a:latin typeface="Consolas" panose="020B0609020204030204" pitchFamily="49" charset="0"/>
                <a:cs typeface="Consolas" panose="020B0609020204030204" pitchFamily="49" charset="0"/>
              </a:rPr>
              <a:t>( </a:t>
            </a:r>
            <a:r>
              <a:rPr lang="en-CA" sz="1700" b="1" dirty="0" err="1" smtClean="0">
                <a:latin typeface="Consolas" panose="020B0609020204030204" pitchFamily="49" charset="0"/>
                <a:cs typeface="Consolas" panose="020B0609020204030204" pitchFamily="49" charset="0"/>
              </a:rPr>
              <a:t>int</a:t>
            </a:r>
            <a:r>
              <a:rPr lang="en-CA" sz="1700" b="1" dirty="0" smtClean="0">
                <a:latin typeface="Consolas" panose="020B0609020204030204" pitchFamily="49" charset="0"/>
                <a:cs typeface="Consolas" panose="020B0609020204030204" pitchFamily="49" charset="0"/>
              </a:rPr>
              <a:t> data[],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size_t</a:t>
            </a:r>
            <a:r>
              <a:rPr lang="en-CA" sz="1700" dirty="0" smtClean="0">
                <a:latin typeface="Consolas" panose="020B0609020204030204" pitchFamily="49" charset="0"/>
                <a:cs typeface="Consolas" panose="020B0609020204030204" pitchFamily="49" charset="0"/>
              </a:rPr>
              <a:t> capacity)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a_darray</a:t>
            </a:r>
            <a:r>
              <a:rPr lang="en-CA" sz="1700" dirty="0" smtClean="0">
                <a:latin typeface="Consolas" panose="020B0609020204030204" pitchFamily="49" charset="0"/>
                <a:cs typeface="Consolas" panose="020B0609020204030204" pitchFamily="49" charset="0"/>
              </a:rPr>
              <a:t>{new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nothrow</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[capacity]};</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 </a:t>
            </a:r>
            <a:r>
              <a:rPr lang="en-CA" sz="1700" dirty="0">
                <a:latin typeface="Consolas" panose="020B0609020204030204" pitchFamily="49" charset="0"/>
                <a:cs typeface="Consolas" panose="020B0609020204030204" pitchFamily="49" charset="0"/>
              </a:rPr>
              <a:t>Check </a:t>
            </a:r>
            <a:r>
              <a:rPr lang="en-CA" sz="1700" dirty="0" err="1">
                <a:latin typeface="Consolas" panose="020B0609020204030204" pitchFamily="49" charset="0"/>
                <a:cs typeface="Consolas" panose="020B0609020204030204" pitchFamily="49" charset="0"/>
              </a:rPr>
              <a:t>a_darray</a:t>
            </a:r>
            <a:r>
              <a:rPr lang="en-CA" sz="1700" dirty="0">
                <a:latin typeface="Consolas" panose="020B0609020204030204" pitchFamily="49" charset="0"/>
                <a:cs typeface="Consolas" panose="020B0609020204030204" pitchFamily="49" charset="0"/>
              </a:rPr>
              <a:t> for being </a:t>
            </a:r>
            <a:r>
              <a:rPr lang="en-CA" sz="1700" dirty="0" err="1">
                <a:latin typeface="Consolas" panose="020B0609020204030204" pitchFamily="49" charset="0"/>
                <a:cs typeface="Consolas" panose="020B0609020204030204" pitchFamily="49" charset="0"/>
              </a:rPr>
              <a:t>nullptr</a:t>
            </a: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    for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size_t</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{0}; </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 &lt; capacity; ++</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a</a:t>
            </a:r>
            <a:r>
              <a:rPr lang="en-CA" sz="1700" dirty="0" err="1" smtClean="0">
                <a:latin typeface="Consolas" panose="020B0609020204030204" pitchFamily="49" charset="0"/>
                <a:cs typeface="Consolas" panose="020B0609020204030204" pitchFamily="49" charset="0"/>
              </a:rPr>
              <a:t>_darray</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 = data[</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return </a:t>
            </a:r>
            <a:r>
              <a:rPr lang="en-CA" sz="1700" dirty="0" err="1">
                <a:latin typeface="Consolas" panose="020B0609020204030204" pitchFamily="49" charset="0"/>
                <a:cs typeface="Consolas" panose="020B0609020204030204" pitchFamily="49" charset="0"/>
              </a:rPr>
              <a:t>a</a:t>
            </a:r>
            <a:r>
              <a:rPr lang="en-CA" sz="1700" dirty="0" err="1" smtClean="0">
                <a:latin typeface="Consolas" panose="020B0609020204030204" pitchFamily="49" charset="0"/>
                <a:cs typeface="Consolas" panose="020B0609020204030204" pitchFamily="49" charset="0"/>
              </a:rPr>
              <a:t>_darray</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smtClean="0">
                <a:latin typeface="Consolas" panose="020B0609020204030204" pitchFamily="49" charset="0"/>
                <a:cs typeface="Consolas" panose="020B0609020204030204" pitchFamily="49" charset="0"/>
              </a:rPr>
              <a:t>}</a:t>
            </a:r>
          </a:p>
          <a:p>
            <a:pPr marL="285750"/>
            <a:r>
              <a:rPr lang="en-CA" sz="1900" dirty="0" smtClean="0">
                <a:cs typeface="Consolas" panose="020B0609020204030204" pitchFamily="49" charset="0"/>
              </a:rPr>
              <a:t>A pointer to a dynamically created array is returned</a:t>
            </a:r>
          </a:p>
          <a:p>
            <a:pPr marL="685800" lvl="1"/>
            <a:r>
              <a:rPr lang="en-CA" sz="1800" dirty="0" smtClean="0">
                <a:cs typeface="Consolas" panose="020B0609020204030204" pitchFamily="49" charset="0"/>
              </a:rPr>
              <a:t>It must be deallocated later</a:t>
            </a:r>
          </a:p>
        </p:txBody>
      </p:sp>
    </p:spTree>
    <p:extLst>
      <p:ext uri="{BB962C8B-B14F-4D97-AF65-F5344CB8AC3E}">
        <p14:creationId xmlns:p14="http://schemas.microsoft.com/office/powerpoint/2010/main" val="3393663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Returning pointers</a:t>
            </a:r>
            <a:endParaRPr lang="en-CA" dirty="0"/>
          </a:p>
        </p:txBody>
      </p:sp>
      <p:sp>
        <p:nvSpPr>
          <p:cNvPr id="3" name="Content Placeholder 2"/>
          <p:cNvSpPr>
            <a:spLocks noGrp="1"/>
          </p:cNvSpPr>
          <p:nvPr>
            <p:ph idx="1"/>
          </p:nvPr>
        </p:nvSpPr>
        <p:spPr/>
        <p:txBody>
          <a:bodyPr>
            <a:normAutofit/>
          </a:bodyPr>
          <a:lstStyle/>
          <a:p>
            <a:r>
              <a:rPr lang="en-CA" dirty="0" smtClean="0"/>
              <a:t>A pointer can be returned from a function</a:t>
            </a: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err="1">
                <a:latin typeface="Consolas" panose="020B0609020204030204" pitchFamily="49" charset="0"/>
                <a:cs typeface="Consolas" panose="020B0609020204030204" pitchFamily="49" charset="0"/>
              </a:rPr>
              <a:t>int</a:t>
            </a: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create_dyn_array</a:t>
            </a:r>
            <a:r>
              <a:rPr lang="en-CA" sz="1700" dirty="0">
                <a:latin typeface="Consolas" panose="020B0609020204030204" pitchFamily="49" charset="0"/>
                <a:cs typeface="Consolas" panose="020B0609020204030204" pitchFamily="49" charset="0"/>
              </a:rPr>
              <a:t>( </a:t>
            </a:r>
            <a:r>
              <a:rPr lang="en-CA" sz="1700" b="1" dirty="0" err="1">
                <a:latin typeface="Consolas" panose="020B0609020204030204" pitchFamily="49" charset="0"/>
                <a:cs typeface="Consolas" panose="020B0609020204030204" pitchFamily="49" charset="0"/>
              </a:rPr>
              <a:t>int</a:t>
            </a:r>
            <a:r>
              <a:rPr lang="en-CA" sz="1700" b="1" dirty="0">
                <a:latin typeface="Consolas" panose="020B0609020204030204" pitchFamily="49" charset="0"/>
                <a:cs typeface="Consolas" panose="020B0609020204030204" pitchFamily="49" charset="0"/>
              </a:rPr>
              <a:t> data[],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size_t</a:t>
            </a:r>
            <a:r>
              <a:rPr lang="en-CA" sz="1700" dirty="0">
                <a:latin typeface="Consolas" panose="020B0609020204030204" pitchFamily="49" charset="0"/>
                <a:cs typeface="Consolas" panose="020B0609020204030204" pitchFamily="49" charset="0"/>
              </a:rPr>
              <a:t> capacity) {</a:t>
            </a: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int</a:t>
            </a: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a_darray</a:t>
            </a:r>
            <a:r>
              <a:rPr lang="en-CA" sz="1700" dirty="0">
                <a:latin typeface="Consolas" panose="020B0609020204030204" pitchFamily="49" charset="0"/>
                <a:cs typeface="Consolas" panose="020B0609020204030204" pitchFamily="49" charset="0"/>
              </a:rPr>
              <a:t>{new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nothrow</a:t>
            </a: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int</a:t>
            </a:r>
            <a:r>
              <a:rPr lang="en-CA" sz="1700" dirty="0">
                <a:latin typeface="Consolas" panose="020B0609020204030204" pitchFamily="49" charset="0"/>
                <a:cs typeface="Consolas" panose="020B0609020204030204" pitchFamily="49" charset="0"/>
              </a:rPr>
              <a:t>[capacity</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 Check </a:t>
            </a:r>
            <a:r>
              <a:rPr lang="en-CA" sz="1700" dirty="0" err="1" smtClean="0">
                <a:latin typeface="Consolas" panose="020B0609020204030204" pitchFamily="49" charset="0"/>
                <a:cs typeface="Consolas" panose="020B0609020204030204" pitchFamily="49" charset="0"/>
              </a:rPr>
              <a:t>a_darray</a:t>
            </a:r>
            <a:r>
              <a:rPr lang="en-CA" sz="1700" dirty="0" smtClean="0">
                <a:latin typeface="Consolas" panose="020B0609020204030204" pitchFamily="49" charset="0"/>
                <a:cs typeface="Consolas" panose="020B0609020204030204" pitchFamily="49" charset="0"/>
              </a:rPr>
              <a:t> for being </a:t>
            </a:r>
            <a:r>
              <a:rPr lang="en-CA" sz="1700" dirty="0" err="1" smtClean="0">
                <a:latin typeface="Consolas" panose="020B0609020204030204" pitchFamily="49" charset="0"/>
                <a:cs typeface="Consolas" panose="020B0609020204030204" pitchFamily="49" charset="0"/>
              </a:rPr>
              <a:t>nullptr</a:t>
            </a: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for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size_t</a:t>
            </a: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i</a:t>
            </a:r>
            <a:r>
              <a:rPr lang="en-CA" sz="1700" dirty="0">
                <a:latin typeface="Consolas" panose="020B0609020204030204" pitchFamily="49" charset="0"/>
                <a:cs typeface="Consolas" panose="020B0609020204030204" pitchFamily="49" charset="0"/>
              </a:rPr>
              <a:t>{0}; </a:t>
            </a:r>
            <a:r>
              <a:rPr lang="en-CA" sz="1700" dirty="0" err="1">
                <a:latin typeface="Consolas" panose="020B0609020204030204" pitchFamily="49" charset="0"/>
                <a:cs typeface="Consolas" panose="020B0609020204030204" pitchFamily="49" charset="0"/>
              </a:rPr>
              <a:t>i</a:t>
            </a:r>
            <a:r>
              <a:rPr lang="en-CA" sz="1700" dirty="0">
                <a:latin typeface="Consolas" panose="020B0609020204030204" pitchFamily="49" charset="0"/>
                <a:cs typeface="Consolas" panose="020B0609020204030204" pitchFamily="49" charset="0"/>
              </a:rPr>
              <a:t> &lt; capacity; ++</a:t>
            </a:r>
            <a:r>
              <a:rPr lang="en-CA" sz="1700" dirty="0" err="1">
                <a:latin typeface="Consolas" panose="020B0609020204030204" pitchFamily="49" charset="0"/>
                <a:cs typeface="Consolas" panose="020B0609020204030204" pitchFamily="49" charset="0"/>
              </a:rPr>
              <a:t>i</a:t>
            </a:r>
            <a:r>
              <a:rPr lang="en-CA" sz="1700" dirty="0">
                <a:latin typeface="Consolas" panose="020B0609020204030204" pitchFamily="49" charset="0"/>
                <a:cs typeface="Consolas" panose="020B0609020204030204" pitchFamily="49" charset="0"/>
              </a:rPr>
              <a:t>) {</a:t>
            </a: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a_darray</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i</a:t>
            </a:r>
            <a:r>
              <a:rPr lang="en-CA" sz="1700" dirty="0">
                <a:latin typeface="Consolas" panose="020B0609020204030204" pitchFamily="49" charset="0"/>
                <a:cs typeface="Consolas" panose="020B0609020204030204" pitchFamily="49" charset="0"/>
              </a:rPr>
              <a:t>] = data[</a:t>
            </a:r>
            <a:r>
              <a:rPr lang="en-CA" sz="1700" dirty="0" err="1">
                <a:latin typeface="Consolas" panose="020B0609020204030204" pitchFamily="49" charset="0"/>
                <a:cs typeface="Consolas" panose="020B0609020204030204" pitchFamily="49" charset="0"/>
              </a:rPr>
              <a:t>i</a:t>
            </a:r>
            <a:r>
              <a:rPr lang="en-CA" sz="1700" dirty="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p>
          <a:p>
            <a:pPr marL="800100" lvl="2" indent="0">
              <a:buNone/>
            </a:pPr>
            <a:r>
              <a:rPr lang="en-CA" sz="1700" dirty="0">
                <a:latin typeface="Consolas" panose="020B0609020204030204" pitchFamily="49" charset="0"/>
                <a:cs typeface="Consolas" panose="020B0609020204030204" pitchFamily="49" charset="0"/>
              </a:rPr>
              <a:t>    return </a:t>
            </a:r>
            <a:r>
              <a:rPr lang="en-CA" sz="1700" dirty="0" err="1">
                <a:latin typeface="Consolas" panose="020B0609020204030204" pitchFamily="49" charset="0"/>
                <a:cs typeface="Consolas" panose="020B0609020204030204" pitchFamily="49" charset="0"/>
              </a:rPr>
              <a:t>a_darray</a:t>
            </a:r>
            <a:r>
              <a:rPr lang="en-CA" sz="1700" dirty="0">
                <a:latin typeface="Consolas" panose="020B0609020204030204" pitchFamily="49" charset="0"/>
                <a:cs typeface="Consolas" panose="020B0609020204030204" pitchFamily="49" charset="0"/>
              </a:rPr>
              <a:t>;</a:t>
            </a:r>
          </a:p>
          <a:p>
            <a:pPr marL="800100" lvl="2" indent="0">
              <a:buNone/>
            </a:pPr>
            <a:r>
              <a:rPr lang="en-CA" sz="1700" dirty="0" smtClean="0">
                <a:latin typeface="Consolas" panose="020B0609020204030204" pitchFamily="49" charset="0"/>
                <a:cs typeface="Consolas" panose="020B0609020204030204" pitchFamily="49" charset="0"/>
              </a:rPr>
              <a:t>}</a:t>
            </a:r>
          </a:p>
          <a:p>
            <a:pPr marL="285750"/>
            <a:r>
              <a:rPr lang="en-CA" sz="1900" dirty="0" smtClean="0">
                <a:cs typeface="Consolas" panose="020B0609020204030204" pitchFamily="49" charset="0"/>
              </a:rPr>
              <a:t>A pointer to a dynamically created array is returned</a:t>
            </a:r>
          </a:p>
          <a:p>
            <a:pPr marL="685800" lvl="1"/>
            <a:r>
              <a:rPr lang="en-CA" sz="1800" dirty="0" smtClean="0">
                <a:cs typeface="Consolas" panose="020B0609020204030204" pitchFamily="49" charset="0"/>
              </a:rPr>
              <a:t>It must be deallocated later</a:t>
            </a:r>
          </a:p>
          <a:p>
            <a:pPr marL="685800" lvl="1"/>
            <a:r>
              <a:rPr lang="en-CA" sz="1800" dirty="0" smtClean="0">
                <a:cs typeface="Consolas" panose="020B0609020204030204" pitchFamily="49" charset="0"/>
              </a:rPr>
              <a:t>Good to check if it is </a:t>
            </a:r>
            <a:r>
              <a:rPr lang="en-CA" sz="1800" dirty="0" err="1" smtClean="0">
                <a:latin typeface="Consolas" panose="020B0609020204030204" pitchFamily="49" charset="0"/>
                <a:cs typeface="Consolas" panose="020B0609020204030204" pitchFamily="49" charset="0"/>
              </a:rPr>
              <a:t>nullptr</a:t>
            </a:r>
            <a:endParaRPr lang="en-CA" sz="1800" dirty="0" smtClean="0">
              <a:latin typeface="Consolas" panose="020B0609020204030204" pitchFamily="49" charset="0"/>
              <a:cs typeface="Consolas" panose="020B0609020204030204" pitchFamily="49" charset="0"/>
            </a:endParaRPr>
          </a:p>
          <a:p>
            <a:endParaRPr lang="en-CA" dirty="0" smtClean="0"/>
          </a:p>
        </p:txBody>
      </p:sp>
      <p:sp>
        <p:nvSpPr>
          <p:cNvPr id="5" name="Rectangle 4"/>
          <p:cNvSpPr/>
          <p:nvPr/>
        </p:nvSpPr>
        <p:spPr>
          <a:xfrm>
            <a:off x="457200" y="5386571"/>
            <a:ext cx="8507288" cy="1138773"/>
          </a:xfrm>
          <a:prstGeom prst="rect">
            <a:avLst/>
          </a:prstGeom>
        </p:spPr>
        <p:txBody>
          <a:bodyPr wrap="square">
            <a:spAutoFit/>
          </a:bodyPr>
          <a:lstStyle/>
          <a:p>
            <a:pPr marL="800100" lvl="2" indent="0">
              <a:buNone/>
            </a:pP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a</a:t>
            </a:r>
            <a:r>
              <a:rPr lang="en-CA" sz="1700" dirty="0" err="1" smtClean="0">
                <a:latin typeface="Consolas" panose="020B0609020204030204" pitchFamily="49" charset="0"/>
                <a:cs typeface="Consolas" panose="020B0609020204030204" pitchFamily="49" charset="0"/>
              </a:rPr>
              <a:t>_array</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create_dyn_array</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data_array</a:t>
            </a:r>
            <a:r>
              <a:rPr lang="en-CA" sz="1700" dirty="0" smtClean="0">
                <a:latin typeface="Consolas" panose="020B0609020204030204" pitchFamily="49" charset="0"/>
                <a:cs typeface="Consolas" panose="020B0609020204030204" pitchFamily="49" charset="0"/>
              </a:rPr>
              <a:t>, capacity )};</a:t>
            </a:r>
          </a:p>
          <a:p>
            <a:pPr marL="800100" lvl="2" indent="0">
              <a:buNone/>
            </a:pPr>
            <a:r>
              <a:rPr lang="en-CA" sz="1700" dirty="0" smtClean="0">
                <a:latin typeface="Consolas" panose="020B0609020204030204" pitchFamily="49" charset="0"/>
                <a:cs typeface="Consolas" panose="020B0609020204030204" pitchFamily="49" charset="0"/>
              </a:rPr>
              <a:t>if (</a:t>
            </a:r>
            <a:r>
              <a:rPr lang="en-CA" sz="1700" dirty="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a_array</a:t>
            </a:r>
            <a:r>
              <a:rPr lang="en-CA" sz="1700" dirty="0" smtClean="0">
                <a:latin typeface="Consolas" panose="020B0609020204030204" pitchFamily="49" charset="0"/>
                <a:cs typeface="Consolas" panose="020B0609020204030204" pitchFamily="49" charset="0"/>
              </a:rPr>
              <a:t> == </a:t>
            </a:r>
            <a:r>
              <a:rPr lang="en-CA" sz="1700" dirty="0" err="1" smtClean="0">
                <a:latin typeface="Consolas" panose="020B0609020204030204" pitchFamily="49" charset="0"/>
                <a:cs typeface="Consolas" panose="020B0609020204030204" pitchFamily="49" charset="0"/>
              </a:rPr>
              <a:t>nullptr</a:t>
            </a:r>
            <a:r>
              <a:rPr lang="en-CA" sz="1700" dirty="0" smtClean="0">
                <a:latin typeface="Consolas" panose="020B0609020204030204" pitchFamily="49" charset="0"/>
                <a:cs typeface="Consolas" panose="020B0609020204030204" pitchFamily="49" charset="0"/>
              </a:rPr>
              <a:t> )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 Handle this situation.</a:t>
            </a:r>
          </a:p>
          <a:p>
            <a:pPr marL="800100" lvl="2" indent="0">
              <a:buNone/>
            </a:pPr>
            <a:r>
              <a:rPr lang="en-CA" sz="17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540025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Returning pointers</a:t>
            </a:r>
            <a:endParaRPr lang="en-CA" dirty="0"/>
          </a:p>
        </p:txBody>
      </p:sp>
      <p:sp>
        <p:nvSpPr>
          <p:cNvPr id="3" name="Content Placeholder 2"/>
          <p:cNvSpPr>
            <a:spLocks noGrp="1"/>
          </p:cNvSpPr>
          <p:nvPr>
            <p:ph idx="1"/>
          </p:nvPr>
        </p:nvSpPr>
        <p:spPr/>
        <p:txBody>
          <a:bodyPr>
            <a:normAutofit/>
          </a:bodyPr>
          <a:lstStyle/>
          <a:p>
            <a:r>
              <a:rPr lang="en-CA" dirty="0" smtClean="0"/>
              <a:t>Alternatively, you can catch exceptions of type </a:t>
            </a:r>
            <a:r>
              <a:rPr lang="en-CA" dirty="0" err="1" smtClean="0">
                <a:latin typeface="Consolas" panose="020B0609020204030204" pitchFamily="49" charset="0"/>
              </a:rPr>
              <a:t>std</a:t>
            </a:r>
            <a:r>
              <a:rPr lang="en-CA" dirty="0" smtClean="0">
                <a:latin typeface="Consolas" panose="020B0609020204030204" pitchFamily="49" charset="0"/>
              </a:rPr>
              <a:t>::</a:t>
            </a:r>
            <a:r>
              <a:rPr lang="en-CA" dirty="0" err="1" smtClean="0">
                <a:latin typeface="Consolas" panose="020B0609020204030204" pitchFamily="49" charset="0"/>
              </a:rPr>
              <a:t>bad_alloc</a:t>
            </a:r>
            <a:r>
              <a:rPr lang="en-CA" dirty="0" smtClean="0">
                <a:latin typeface="Consolas" panose="020B0609020204030204" pitchFamily="49" charset="0"/>
              </a:rPr>
              <a:t> </a:t>
            </a:r>
            <a:r>
              <a:rPr lang="en-CA" dirty="0" smtClean="0"/>
              <a:t>that may be raised</a:t>
            </a:r>
          </a:p>
          <a:p>
            <a:pPr marL="800100" lvl="2" indent="0">
              <a:buNone/>
            </a:pPr>
            <a:r>
              <a:rPr lang="en-CA" sz="1700" dirty="0" smtClean="0">
                <a:latin typeface="Consolas" panose="020B0609020204030204" pitchFamily="49" charset="0"/>
                <a:cs typeface="Consolas" panose="020B0609020204030204" pitchFamily="49" charset="0"/>
              </a:rPr>
              <a:t>try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a_array</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create_dyn_array</a:t>
            </a:r>
            <a:r>
              <a:rPr lang="en-CA" sz="1700" dirty="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data_array</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capacity </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 Do something with the array</a:t>
            </a:r>
          </a:p>
          <a:p>
            <a:pPr marL="800100" lvl="2" indent="0">
              <a:buNone/>
            </a:pPr>
            <a:r>
              <a:rPr lang="en-CA" sz="1700" dirty="0" smtClean="0">
                <a:latin typeface="Consolas" panose="020B0609020204030204" pitchFamily="49" charset="0"/>
                <a:cs typeface="Consolas" panose="020B0609020204030204" pitchFamily="49" charset="0"/>
              </a:rPr>
              <a:t>} catch (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bad_alloc</a:t>
            </a:r>
            <a:r>
              <a:rPr lang="en-CA" sz="1700" dirty="0" smtClean="0">
                <a:latin typeface="Consolas" panose="020B0609020204030204" pitchFamily="49" charset="0"/>
                <a:cs typeface="Consolas" panose="020B0609020204030204" pitchFamily="49" charset="0"/>
              </a:rPr>
              <a:t> e ) {</a:t>
            </a:r>
            <a:endParaRPr lang="en-CA" sz="1700" dirty="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cout</a:t>
            </a:r>
            <a:r>
              <a:rPr lang="en-CA" sz="1700" dirty="0" smtClean="0">
                <a:latin typeface="Consolas" panose="020B0609020204030204" pitchFamily="49" charset="0"/>
                <a:cs typeface="Consolas" panose="020B0609020204030204" pitchFamily="49" charset="0"/>
              </a:rPr>
              <a:t> &lt;&lt; “Error: memory not allocated.”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&lt;&lt;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endl</a:t>
            </a: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 </a:t>
            </a:r>
            <a:r>
              <a:rPr lang="en-CA" sz="1700" dirty="0">
                <a:latin typeface="Consolas" panose="020B0609020204030204" pitchFamily="49" charset="0"/>
                <a:cs typeface="Consolas" panose="020B0609020204030204" pitchFamily="49" charset="0"/>
              </a:rPr>
              <a:t>Handle this situation.</a:t>
            </a:r>
          </a:p>
          <a:p>
            <a:pPr marL="800100" lvl="2" indent="0">
              <a:buNone/>
            </a:pPr>
            <a:r>
              <a:rPr lang="en-CA" sz="1700" dirty="0">
                <a:latin typeface="Consolas" panose="020B0609020204030204" pitchFamily="49" charset="0"/>
                <a:cs typeface="Consolas" panose="020B0609020204030204" pitchFamily="49" charset="0"/>
              </a:rPr>
              <a:t>}</a:t>
            </a:r>
          </a:p>
          <a:p>
            <a:endParaRPr lang="en-CA" dirty="0" smtClean="0"/>
          </a:p>
          <a:p>
            <a:endParaRPr lang="en-CA" dirty="0" smtClean="0"/>
          </a:p>
        </p:txBody>
      </p:sp>
    </p:spTree>
    <p:extLst>
      <p:ext uri="{BB962C8B-B14F-4D97-AF65-F5344CB8AC3E}">
        <p14:creationId xmlns:p14="http://schemas.microsoft.com/office/powerpoint/2010/main" val="3203904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Alternative to returning pointers</a:t>
            </a:r>
            <a:endParaRPr lang="en-CA" dirty="0"/>
          </a:p>
        </p:txBody>
      </p:sp>
      <p:sp>
        <p:nvSpPr>
          <p:cNvPr id="3" name="Content Placeholder 2"/>
          <p:cNvSpPr>
            <a:spLocks noGrp="1"/>
          </p:cNvSpPr>
          <p:nvPr>
            <p:ph idx="1"/>
          </p:nvPr>
        </p:nvSpPr>
        <p:spPr/>
        <p:txBody>
          <a:bodyPr>
            <a:normAutofit/>
          </a:bodyPr>
          <a:lstStyle/>
          <a:p>
            <a:r>
              <a:rPr lang="en-CA" dirty="0" smtClean="0"/>
              <a:t>A pointer could also be passed as a parameter that is changed instead of returning a pointer</a:t>
            </a: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v</a:t>
            </a:r>
            <a:r>
              <a:rPr lang="en-CA" sz="1700" dirty="0" smtClean="0">
                <a:latin typeface="Consolas" panose="020B0609020204030204" pitchFamily="49" charset="0"/>
                <a:cs typeface="Consolas" panose="020B0609020204030204" pitchFamily="49" charset="0"/>
              </a:rPr>
              <a:t>oid </a:t>
            </a:r>
            <a:r>
              <a:rPr lang="en-CA" sz="1700" dirty="0" err="1" smtClean="0">
                <a:latin typeface="Consolas" panose="020B0609020204030204" pitchFamily="49" charset="0"/>
                <a:cs typeface="Consolas" panose="020B0609020204030204" pitchFamily="49" charset="0"/>
              </a:rPr>
              <a:t>create_dyn_array</a:t>
            </a:r>
            <a:r>
              <a:rPr lang="en-CA" sz="1700" dirty="0" smtClean="0">
                <a:latin typeface="Consolas" panose="020B0609020204030204" pitchFamily="49" charset="0"/>
                <a:cs typeface="Consolas" panose="020B0609020204030204" pitchFamily="49" charset="0"/>
              </a:rPr>
              <a:t>( </a:t>
            </a:r>
            <a:r>
              <a:rPr lang="en-CA" sz="1700" b="1" dirty="0" err="1" smtClean="0">
                <a:latin typeface="Consolas" panose="020B0609020204030204" pitchFamily="49" charset="0"/>
                <a:cs typeface="Consolas" panose="020B0609020204030204" pitchFamily="49" charset="0"/>
              </a:rPr>
              <a:t>int</a:t>
            </a:r>
            <a:r>
              <a:rPr lang="en-CA" sz="1700" b="1" dirty="0" smtClean="0">
                <a:latin typeface="Consolas" panose="020B0609020204030204" pitchFamily="49" charset="0"/>
                <a:cs typeface="Consolas" panose="020B0609020204030204" pitchFamily="49" charset="0"/>
              </a:rPr>
              <a:t> data[], </a:t>
            </a:r>
            <a:r>
              <a:rPr lang="en-CA" sz="1700" b="1" dirty="0" err="1" smtClean="0">
                <a:latin typeface="Consolas" panose="020B0609020204030204" pitchFamily="49" charset="0"/>
                <a:cs typeface="Consolas" panose="020B0609020204030204" pitchFamily="49" charset="0"/>
              </a:rPr>
              <a:t>int</a:t>
            </a:r>
            <a:r>
              <a:rPr lang="en-CA" sz="1700" b="1" dirty="0" smtClean="0">
                <a:latin typeface="Consolas" panose="020B0609020204030204" pitchFamily="49" charset="0"/>
                <a:cs typeface="Consolas" panose="020B0609020204030204" pitchFamily="49" charset="0"/>
              </a:rPr>
              <a:t> *&amp;</a:t>
            </a:r>
            <a:r>
              <a:rPr lang="en-CA" sz="1700" b="1" dirty="0" err="1">
                <a:latin typeface="Consolas" panose="020B0609020204030204" pitchFamily="49" charset="0"/>
                <a:cs typeface="Consolas" panose="020B0609020204030204" pitchFamily="49" charset="0"/>
              </a:rPr>
              <a:t>a</a:t>
            </a:r>
            <a:r>
              <a:rPr lang="en-CA" sz="1700" b="1" dirty="0" err="1" smtClean="0">
                <a:latin typeface="Consolas" panose="020B0609020204030204" pitchFamily="49" charset="0"/>
                <a:cs typeface="Consolas" panose="020B0609020204030204" pitchFamily="49" charset="0"/>
              </a:rPr>
              <a:t>_darray</a:t>
            </a:r>
            <a:r>
              <a:rPr lang="en-CA" sz="1700" b="1"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size_t</a:t>
            </a:r>
            <a:r>
              <a:rPr lang="en-CA" sz="1700" dirty="0" smtClean="0">
                <a:latin typeface="Consolas" panose="020B0609020204030204" pitchFamily="49" charset="0"/>
                <a:cs typeface="Consolas" panose="020B0609020204030204" pitchFamily="49" charset="0"/>
              </a:rPr>
              <a:t> capacity) {</a:t>
            </a:r>
          </a:p>
          <a:p>
            <a:pPr marL="800100" lvl="2" indent="0">
              <a:buNone/>
            </a:pP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a_darray</a:t>
            </a:r>
            <a:r>
              <a:rPr lang="en-CA" sz="1700" dirty="0" smtClean="0">
                <a:latin typeface="Consolas" panose="020B0609020204030204" pitchFamily="49" charset="0"/>
                <a:cs typeface="Consolas" panose="020B0609020204030204" pitchFamily="49" charset="0"/>
              </a:rPr>
              <a:t> = new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nothrow</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[capacity];</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 </a:t>
            </a:r>
            <a:r>
              <a:rPr lang="en-CA" sz="1700" dirty="0">
                <a:latin typeface="Consolas" panose="020B0609020204030204" pitchFamily="49" charset="0"/>
                <a:cs typeface="Consolas" panose="020B0609020204030204" pitchFamily="49" charset="0"/>
              </a:rPr>
              <a:t>Check </a:t>
            </a:r>
            <a:r>
              <a:rPr lang="en-CA" sz="1700" dirty="0" err="1">
                <a:latin typeface="Consolas" panose="020B0609020204030204" pitchFamily="49" charset="0"/>
                <a:cs typeface="Consolas" panose="020B0609020204030204" pitchFamily="49" charset="0"/>
              </a:rPr>
              <a:t>a_darray</a:t>
            </a:r>
            <a:r>
              <a:rPr lang="en-CA" sz="1700" dirty="0">
                <a:latin typeface="Consolas" panose="020B0609020204030204" pitchFamily="49" charset="0"/>
                <a:cs typeface="Consolas" panose="020B0609020204030204" pitchFamily="49" charset="0"/>
              </a:rPr>
              <a:t> for being </a:t>
            </a:r>
            <a:r>
              <a:rPr lang="en-CA" sz="1700" dirty="0" err="1">
                <a:latin typeface="Consolas" panose="020B0609020204030204" pitchFamily="49" charset="0"/>
                <a:cs typeface="Consolas" panose="020B0609020204030204" pitchFamily="49" charset="0"/>
              </a:rPr>
              <a:t>nullptr</a:t>
            </a: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    for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size_t</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{0}; </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 &lt; capacity; ++</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a</a:t>
            </a:r>
            <a:r>
              <a:rPr lang="en-CA" sz="1700" dirty="0" err="1" smtClean="0">
                <a:latin typeface="Consolas" panose="020B0609020204030204" pitchFamily="49" charset="0"/>
                <a:cs typeface="Consolas" panose="020B0609020204030204" pitchFamily="49" charset="0"/>
              </a:rPr>
              <a:t>_darray</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 = data[</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p>
          <a:p>
            <a:pPr marL="800100" lvl="2" indent="0">
              <a:buNone/>
            </a:pPr>
            <a:r>
              <a:rPr lang="en-CA" sz="1700" dirty="0" smtClean="0">
                <a:latin typeface="Consolas" panose="020B0609020204030204" pitchFamily="49" charset="0"/>
                <a:cs typeface="Consolas" panose="020B0609020204030204" pitchFamily="49" charset="0"/>
              </a:rPr>
              <a:t>}</a:t>
            </a:r>
          </a:p>
          <a:p>
            <a:pPr marL="285750"/>
            <a:r>
              <a:rPr lang="en-CA" sz="1900" dirty="0" smtClean="0">
                <a:cs typeface="Consolas" panose="020B0609020204030204" pitchFamily="49" charset="0"/>
              </a:rPr>
              <a:t>A pointer to a dynamically created array can be accessed using </a:t>
            </a:r>
            <a:r>
              <a:rPr lang="en-CA" sz="1900" dirty="0" err="1">
                <a:latin typeface="Consolas" panose="020B0609020204030204" pitchFamily="49" charset="0"/>
                <a:cs typeface="Consolas" panose="020B0609020204030204" pitchFamily="49" charset="0"/>
              </a:rPr>
              <a:t>a</a:t>
            </a:r>
            <a:r>
              <a:rPr lang="en-CA" sz="1900" dirty="0" err="1" smtClean="0">
                <a:latin typeface="Consolas" panose="020B0609020204030204" pitchFamily="49" charset="0"/>
                <a:cs typeface="Consolas" panose="020B0609020204030204" pitchFamily="49" charset="0"/>
              </a:rPr>
              <a:t>_darray</a:t>
            </a:r>
            <a:endParaRPr lang="en-CA" sz="19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74916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Quick review</a:t>
            </a:r>
            <a:endParaRPr lang="en-CA" dirty="0"/>
          </a:p>
        </p:txBody>
      </p:sp>
      <p:sp>
        <p:nvSpPr>
          <p:cNvPr id="3" name="Content Placeholder 2"/>
          <p:cNvSpPr>
            <a:spLocks noGrp="1"/>
          </p:cNvSpPr>
          <p:nvPr>
            <p:ph idx="1"/>
          </p:nvPr>
        </p:nvSpPr>
        <p:spPr/>
        <p:txBody>
          <a:bodyPr/>
          <a:lstStyle/>
          <a:p>
            <a:r>
              <a:rPr lang="en-CA" dirty="0" smtClean="0"/>
              <a:t>Write a function that deallocates a dynamically allocated array </a:t>
            </a:r>
          </a:p>
          <a:p>
            <a:pPr marL="800100" lvl="2" indent="0">
              <a:buNone/>
            </a:pPr>
            <a:endParaRPr lang="en-CA" dirty="0" smtClean="0">
              <a:latin typeface="Consolas" panose="020B0609020204030204" pitchFamily="49" charset="0"/>
            </a:endParaRPr>
          </a:p>
          <a:p>
            <a:pPr marL="800100" lvl="2" indent="0">
              <a:buNone/>
            </a:pPr>
            <a:r>
              <a:rPr lang="en-CA" dirty="0" smtClean="0">
                <a:latin typeface="Consolas" panose="020B0609020204030204" pitchFamily="49" charset="0"/>
              </a:rPr>
              <a:t>void </a:t>
            </a:r>
            <a:r>
              <a:rPr lang="en-CA" dirty="0" err="1" smtClean="0">
                <a:latin typeface="Consolas" panose="020B0609020204030204" pitchFamily="49" charset="0"/>
              </a:rPr>
              <a:t>deallocate_array</a:t>
            </a:r>
            <a:r>
              <a:rPr lang="en-CA" dirty="0" smtClean="0">
                <a:latin typeface="Consolas" panose="020B0609020204030204" pitchFamily="49" charset="0"/>
              </a:rPr>
              <a:t> (…) {</a:t>
            </a:r>
          </a:p>
          <a:p>
            <a:pPr marL="800100" lvl="2" indent="0">
              <a:buNone/>
            </a:pPr>
            <a:r>
              <a:rPr lang="en-CA" dirty="0" smtClean="0">
                <a:latin typeface="Consolas" panose="020B0609020204030204" pitchFamily="49" charset="0"/>
              </a:rPr>
              <a:t>  // Write the code</a:t>
            </a:r>
            <a:endParaRPr lang="en-CA" dirty="0">
              <a:latin typeface="Consolas" panose="020B0609020204030204" pitchFamily="49" charset="0"/>
            </a:endParaRPr>
          </a:p>
          <a:p>
            <a:pPr marL="800100" lvl="2" indent="0">
              <a:buNone/>
            </a:pPr>
            <a:r>
              <a:rPr lang="en-CA" dirty="0" smtClean="0">
                <a:latin typeface="Consolas" panose="020B0609020204030204" pitchFamily="49" charset="0"/>
              </a:rPr>
              <a:t>}</a:t>
            </a:r>
          </a:p>
          <a:p>
            <a:endParaRPr lang="en-CA" dirty="0" smtClean="0"/>
          </a:p>
          <a:p>
            <a:r>
              <a:rPr lang="en-CA" dirty="0" smtClean="0"/>
              <a:t>Can you pass pointer pass-by-reference to change the contents of the memory pointed to by the pointer?</a:t>
            </a:r>
            <a:endParaRPr lang="en-CA" dirty="0"/>
          </a:p>
        </p:txBody>
      </p:sp>
    </p:spTree>
    <p:extLst>
      <p:ext uri="{BB962C8B-B14F-4D97-AF65-F5344CB8AC3E}">
        <p14:creationId xmlns:p14="http://schemas.microsoft.com/office/powerpoint/2010/main" val="1739435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normAutofit/>
          </a:bodyPr>
          <a:lstStyle/>
          <a:p>
            <a:r>
              <a:rPr lang="en-CA" dirty="0" smtClean="0"/>
              <a:t>Following this lesson, you now</a:t>
            </a:r>
            <a:endParaRPr lang="en-CA" dirty="0"/>
          </a:p>
          <a:p>
            <a:pPr lvl="1"/>
            <a:r>
              <a:rPr lang="en-CA" dirty="0" smtClean="0"/>
              <a:t>Understand passing pointers as parameters to functions</a:t>
            </a:r>
          </a:p>
          <a:p>
            <a:pPr lvl="1"/>
            <a:r>
              <a:rPr lang="en-CA" dirty="0" smtClean="0"/>
              <a:t>Pointers passed-by-value</a:t>
            </a:r>
          </a:p>
          <a:p>
            <a:pPr lvl="1"/>
            <a:r>
              <a:rPr lang="en-CA" dirty="0" smtClean="0"/>
              <a:t>Pointers passed-by-reference</a:t>
            </a:r>
          </a:p>
          <a:p>
            <a:pPr lvl="1"/>
            <a:r>
              <a:rPr lang="en-CA" dirty="0" smtClean="0"/>
              <a:t>Returning pointers from functions</a:t>
            </a:r>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Pass pointers to local variables as parameters to functions</a:t>
            </a:r>
          </a:p>
          <a:p>
            <a:pPr lvl="1"/>
            <a:r>
              <a:rPr lang="en-CA" dirty="0" smtClean="0"/>
              <a:t>Pass pointers to arrays as parameters to functions</a:t>
            </a:r>
          </a:p>
          <a:p>
            <a:pPr lvl="1"/>
            <a:r>
              <a:rPr lang="en-CA" dirty="0" smtClean="0"/>
              <a:t>Pass pointer references as parameters to functions</a:t>
            </a:r>
          </a:p>
          <a:p>
            <a:pPr lvl="1"/>
            <a:r>
              <a:rPr lang="en-CA" dirty="0" smtClean="0"/>
              <a:t>Return pointers from functions</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Pointers to local variables as parameters</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A function can take parameters that are of a pointer type</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void increment(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p_x</a:t>
            </a:r>
            <a:r>
              <a:rPr lang="en-CA" sz="1700" dirty="0" smtClean="0">
                <a:latin typeface="Consolas" panose="020B0609020204030204" pitchFamily="49" charset="0"/>
                <a:cs typeface="Consolas" panose="020B0609020204030204" pitchFamily="49" charset="0"/>
              </a:rPr>
              <a:t> )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p_x</a:t>
            </a: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p_x</a:t>
            </a:r>
            <a:r>
              <a:rPr lang="en-CA" sz="1700" dirty="0" smtClean="0">
                <a:latin typeface="Consolas" panose="020B0609020204030204" pitchFamily="49" charset="0"/>
                <a:cs typeface="Consolas" panose="020B0609020204030204" pitchFamily="49" charset="0"/>
              </a:rPr>
              <a:t> + 1;</a:t>
            </a:r>
          </a:p>
          <a:p>
            <a:pPr marL="800100" lvl="2" indent="0">
              <a:buNone/>
            </a:pPr>
            <a:r>
              <a:rPr lang="en-CA" sz="1700" dirty="0" smtClean="0">
                <a:latin typeface="Consolas" panose="020B0609020204030204" pitchFamily="49" charset="0"/>
                <a:cs typeface="Consolas" panose="020B0609020204030204" pitchFamily="49" charset="0"/>
              </a:rPr>
              <a:t>}</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main() {</a:t>
            </a:r>
          </a:p>
          <a:p>
            <a:pPr marL="800100" lvl="2" indent="0">
              <a:buNone/>
            </a:pP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p_int</a:t>
            </a:r>
            <a:r>
              <a:rPr lang="en-CA" sz="1700" dirty="0" smtClean="0">
                <a:latin typeface="Consolas" panose="020B0609020204030204" pitchFamily="49" charset="0"/>
                <a:cs typeface="Consolas" panose="020B0609020204030204" pitchFamily="49" charset="0"/>
              </a:rPr>
              <a:t>{new </a:t>
            </a:r>
            <a:r>
              <a:rPr lang="en-CA" sz="1700" dirty="0" err="1">
                <a:latin typeface="Consolas" panose="020B0609020204030204" pitchFamily="49" charset="0"/>
                <a:cs typeface="Consolas" panose="020B0609020204030204" pitchFamily="49" charset="0"/>
              </a:rPr>
              <a:t>int</a:t>
            </a:r>
            <a:r>
              <a:rPr lang="en-CA" sz="1700" dirty="0">
                <a:latin typeface="Consolas" panose="020B0609020204030204" pitchFamily="49" charset="0"/>
                <a:cs typeface="Consolas" panose="020B0609020204030204" pitchFamily="49" charset="0"/>
              </a:rPr>
              <a:t>{42}};</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cout</a:t>
            </a:r>
            <a:r>
              <a:rPr lang="en-CA" sz="1700" dirty="0">
                <a:latin typeface="Consolas" panose="020B0609020204030204" pitchFamily="49" charset="0"/>
                <a:cs typeface="Consolas" panose="020B0609020204030204" pitchFamily="49" charset="0"/>
              </a:rPr>
              <a:t> &lt;&lt; "</a:t>
            </a:r>
            <a:r>
              <a:rPr lang="en-CA" sz="1700" dirty="0" err="1">
                <a:latin typeface="Consolas" panose="020B0609020204030204" pitchFamily="49" charset="0"/>
                <a:cs typeface="Consolas" panose="020B0609020204030204" pitchFamily="49" charset="0"/>
              </a:rPr>
              <a:t>p_int</a:t>
            </a:r>
            <a:r>
              <a:rPr lang="en-CA" sz="1700" dirty="0">
                <a:latin typeface="Consolas" panose="020B0609020204030204" pitchFamily="49" charset="0"/>
                <a:cs typeface="Consolas" panose="020B0609020204030204" pitchFamily="49" charset="0"/>
              </a:rPr>
              <a:t>: " &lt;&lt; *</a:t>
            </a:r>
            <a:r>
              <a:rPr lang="en-CA" sz="1700" dirty="0" err="1">
                <a:latin typeface="Consolas" panose="020B0609020204030204" pitchFamily="49" charset="0"/>
                <a:cs typeface="Consolas" panose="020B0609020204030204" pitchFamily="49" charset="0"/>
              </a:rPr>
              <a:t>p_int</a:t>
            </a:r>
            <a:r>
              <a:rPr lang="en-CA" sz="1700" dirty="0">
                <a:latin typeface="Consolas" panose="020B0609020204030204" pitchFamily="49" charset="0"/>
                <a:cs typeface="Consolas" panose="020B0609020204030204" pitchFamily="49" charset="0"/>
              </a:rPr>
              <a:t>  &lt;&lt;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endl</a:t>
            </a:r>
            <a:r>
              <a:rPr lang="en-CA" sz="1700" dirty="0">
                <a:latin typeface="Consolas" panose="020B0609020204030204" pitchFamily="49" charset="0"/>
                <a:cs typeface="Consolas" panose="020B0609020204030204" pitchFamily="49" charset="0"/>
              </a:rPr>
              <a:t>;</a:t>
            </a:r>
          </a:p>
          <a:p>
            <a:pPr marL="800100" lvl="2" indent="0">
              <a:buNone/>
            </a:pPr>
            <a:r>
              <a:rPr lang="en-CA" sz="1700" dirty="0" smtClean="0">
                <a:latin typeface="Consolas" panose="020B0609020204030204" pitchFamily="49" charset="0"/>
                <a:cs typeface="Consolas" panose="020B0609020204030204" pitchFamily="49" charset="0"/>
              </a:rPr>
              <a:t>    increment( </a:t>
            </a:r>
            <a:r>
              <a:rPr lang="en-CA" sz="1700" dirty="0" err="1" smtClean="0">
                <a:latin typeface="Consolas" panose="020B0609020204030204" pitchFamily="49" charset="0"/>
                <a:cs typeface="Consolas" panose="020B0609020204030204" pitchFamily="49" charset="0"/>
              </a:rPr>
              <a:t>p_int</a:t>
            </a:r>
            <a:r>
              <a:rPr lang="en-CA" sz="1700" dirty="0" smtClean="0">
                <a:latin typeface="Consolas" panose="020B0609020204030204" pitchFamily="49" charset="0"/>
                <a:cs typeface="Consolas" panose="020B0609020204030204" pitchFamily="49" charset="0"/>
              </a:rPr>
              <a:t> );</a:t>
            </a: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cout</a:t>
            </a:r>
            <a:r>
              <a:rPr lang="en-CA" sz="1700" dirty="0">
                <a:latin typeface="Consolas" panose="020B0609020204030204" pitchFamily="49" charset="0"/>
                <a:cs typeface="Consolas" panose="020B0609020204030204" pitchFamily="49" charset="0"/>
              </a:rPr>
              <a:t> &lt;&lt; "</a:t>
            </a:r>
            <a:r>
              <a:rPr lang="en-CA" sz="1700" dirty="0" err="1" smtClean="0">
                <a:latin typeface="Consolas" panose="020B0609020204030204" pitchFamily="49" charset="0"/>
                <a:cs typeface="Consolas" panose="020B0609020204030204" pitchFamily="49" charset="0"/>
              </a:rPr>
              <a:t>p_int</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 &lt;&lt; </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p_int</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&lt;&lt;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endl</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delete </a:t>
            </a:r>
            <a:r>
              <a:rPr lang="en-CA" sz="1700" dirty="0" err="1" smtClean="0">
                <a:latin typeface="Consolas" panose="020B0609020204030204" pitchFamily="49" charset="0"/>
                <a:cs typeface="Consolas" panose="020B0609020204030204" pitchFamily="49" charset="0"/>
              </a:rPr>
              <a:t>p_int</a:t>
            </a: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p_int</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nullptr</a:t>
            </a:r>
            <a:r>
              <a:rPr lang="en-CA" sz="1700" dirty="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return 0;</a:t>
            </a:r>
          </a:p>
          <a:p>
            <a:pPr marL="800100" lvl="2" indent="0">
              <a:buNone/>
            </a:pPr>
            <a:r>
              <a:rPr lang="en-CA" sz="1700" dirty="0">
                <a:latin typeface="Consolas" panose="020B0609020204030204" pitchFamily="49" charset="0"/>
                <a:cs typeface="Consolas" panose="020B0609020204030204" pitchFamily="49" charset="0"/>
              </a:rPr>
              <a:t>}</a:t>
            </a:r>
          </a:p>
          <a:p>
            <a:endParaRPr lang="en-CA" dirty="0" smtClean="0"/>
          </a:p>
        </p:txBody>
      </p:sp>
      <p:sp>
        <p:nvSpPr>
          <p:cNvPr id="4" name="Rectangle 3"/>
          <p:cNvSpPr/>
          <p:nvPr/>
        </p:nvSpPr>
        <p:spPr>
          <a:xfrm>
            <a:off x="4114800" y="5479832"/>
            <a:ext cx="4572000" cy="923330"/>
          </a:xfrm>
          <a:prstGeom prst="rect">
            <a:avLst/>
          </a:prstGeom>
        </p:spPr>
        <p:txBody>
          <a:bodyPr>
            <a:spAutoFit/>
          </a:bodyPr>
          <a:lstStyle/>
          <a:p>
            <a:r>
              <a:rPr lang="en-CA" dirty="0" smtClean="0">
                <a:solidFill>
                  <a:srgbClr val="0070C0"/>
                </a:solidFill>
                <a:latin typeface="Consolas" panose="020B0609020204030204" pitchFamily="49" charset="0"/>
              </a:rPr>
              <a:t>Output:</a:t>
            </a:r>
          </a:p>
          <a:p>
            <a:r>
              <a:rPr lang="en-CA" dirty="0" smtClean="0">
                <a:solidFill>
                  <a:srgbClr val="0070C0"/>
                </a:solidFill>
                <a:latin typeface="Consolas" panose="020B0609020204030204" pitchFamily="49" charset="0"/>
              </a:rPr>
              <a:t>  </a:t>
            </a:r>
            <a:r>
              <a:rPr lang="en-CA" dirty="0" err="1" smtClean="0">
                <a:solidFill>
                  <a:srgbClr val="0070C0"/>
                </a:solidFill>
                <a:latin typeface="Consolas" panose="020B0609020204030204" pitchFamily="49" charset="0"/>
              </a:rPr>
              <a:t>p_int</a:t>
            </a:r>
            <a:r>
              <a:rPr lang="en-CA" dirty="0">
                <a:solidFill>
                  <a:srgbClr val="0070C0"/>
                </a:solidFill>
                <a:latin typeface="Consolas" panose="020B0609020204030204" pitchFamily="49" charset="0"/>
              </a:rPr>
              <a:t>: 42</a:t>
            </a:r>
          </a:p>
          <a:p>
            <a:r>
              <a:rPr lang="en-CA" dirty="0" smtClean="0">
                <a:solidFill>
                  <a:srgbClr val="0070C0"/>
                </a:solidFill>
                <a:latin typeface="Consolas" panose="020B0609020204030204" pitchFamily="49" charset="0"/>
              </a:rPr>
              <a:t>  </a:t>
            </a:r>
            <a:r>
              <a:rPr lang="en-CA" dirty="0" err="1" smtClean="0">
                <a:solidFill>
                  <a:srgbClr val="0070C0"/>
                </a:solidFill>
                <a:latin typeface="Consolas" panose="020B0609020204030204" pitchFamily="49" charset="0"/>
              </a:rPr>
              <a:t>p_int</a:t>
            </a:r>
            <a:r>
              <a:rPr lang="en-CA" dirty="0">
                <a:solidFill>
                  <a:srgbClr val="0070C0"/>
                </a:solidFill>
                <a:latin typeface="Consolas" panose="020B0609020204030204" pitchFamily="49" charset="0"/>
              </a:rPr>
              <a:t>: 43</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Pointers to local variables as parameters</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A function can take multiple parameters that are of a pointer type</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void divide( double *</a:t>
            </a:r>
            <a:r>
              <a:rPr lang="en-CA" sz="1700" dirty="0" err="1" smtClean="0">
                <a:latin typeface="Consolas" panose="020B0609020204030204" pitchFamily="49" charset="0"/>
                <a:cs typeface="Consolas" panose="020B0609020204030204" pitchFamily="49" charset="0"/>
              </a:rPr>
              <a:t>p_y</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p_x</a:t>
            </a:r>
            <a:r>
              <a:rPr lang="en-CA" sz="1700" dirty="0" smtClean="0">
                <a:latin typeface="Consolas" panose="020B0609020204030204" pitchFamily="49" charset="0"/>
                <a:cs typeface="Consolas" panose="020B0609020204030204" pitchFamily="49" charset="0"/>
              </a:rPr>
              <a:t> )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if (*</a:t>
            </a:r>
            <a:r>
              <a:rPr lang="en-CA" sz="1700" dirty="0" err="1" smtClean="0">
                <a:latin typeface="Consolas" panose="020B0609020204030204" pitchFamily="49" charset="0"/>
                <a:cs typeface="Consolas" panose="020B0609020204030204" pitchFamily="49" charset="0"/>
              </a:rPr>
              <a:t>p_x</a:t>
            </a:r>
            <a:r>
              <a:rPr lang="en-CA" sz="1700" dirty="0" smtClean="0">
                <a:latin typeface="Consolas" panose="020B0609020204030204" pitchFamily="49" charset="0"/>
                <a:cs typeface="Consolas" panose="020B0609020204030204" pitchFamily="49" charset="0"/>
              </a:rPr>
              <a:t> != 0)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p_y</a:t>
            </a:r>
            <a:r>
              <a:rPr lang="en-CA" sz="1700" dirty="0" smtClean="0">
                <a:latin typeface="Consolas" panose="020B0609020204030204" pitchFamily="49" charset="0"/>
                <a:cs typeface="Consolas" panose="020B0609020204030204" pitchFamily="49" charset="0"/>
              </a:rPr>
              <a:t> /= *</a:t>
            </a:r>
            <a:r>
              <a:rPr lang="en-CA" sz="1700" dirty="0" err="1" smtClean="0">
                <a:latin typeface="Consolas" panose="020B0609020204030204" pitchFamily="49" charset="0"/>
                <a:cs typeface="Consolas" panose="020B0609020204030204" pitchFamily="49" charset="0"/>
              </a:rPr>
              <a:t>p_x</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p>
          <a:p>
            <a:pPr marL="800100" lvl="2" indent="0">
              <a:buNone/>
            </a:pPr>
            <a:r>
              <a:rPr lang="en-CA" sz="1700" dirty="0" smtClean="0">
                <a:latin typeface="Consolas" panose="020B0609020204030204" pitchFamily="49" charset="0"/>
                <a:cs typeface="Consolas" panose="020B0609020204030204" pitchFamily="49" charset="0"/>
              </a:rPr>
              <a:t>}</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main() {</a:t>
            </a:r>
          </a:p>
          <a:p>
            <a:pPr marL="800100" lvl="2" indent="0">
              <a:buNone/>
            </a:pP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p_int</a:t>
            </a:r>
            <a:r>
              <a:rPr lang="en-CA" sz="1700" dirty="0" smtClean="0">
                <a:latin typeface="Consolas" panose="020B0609020204030204" pitchFamily="49" charset="0"/>
                <a:cs typeface="Consolas" panose="020B0609020204030204" pitchFamily="49" charset="0"/>
              </a:rPr>
              <a:t>{new </a:t>
            </a:r>
            <a:r>
              <a:rPr lang="en-CA" sz="1700" dirty="0" err="1">
                <a:latin typeface="Consolas" panose="020B0609020204030204" pitchFamily="49" charset="0"/>
                <a:cs typeface="Consolas" panose="020B0609020204030204" pitchFamily="49" charset="0"/>
              </a:rPr>
              <a:t>int</a:t>
            </a:r>
            <a:r>
              <a:rPr lang="en-CA" sz="1700" dirty="0">
                <a:latin typeface="Consolas" panose="020B0609020204030204" pitchFamily="49" charset="0"/>
                <a:cs typeface="Consolas" panose="020B0609020204030204" pitchFamily="49" charset="0"/>
              </a:rPr>
              <a:t>{42</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double *</a:t>
            </a:r>
            <a:r>
              <a:rPr lang="en-CA" sz="1700" dirty="0" err="1" smtClean="0">
                <a:latin typeface="Consolas" panose="020B0609020204030204" pitchFamily="49" charset="0"/>
                <a:cs typeface="Consolas" panose="020B0609020204030204" pitchFamily="49" charset="0"/>
              </a:rPr>
              <a:t>p_db</a:t>
            </a:r>
            <a:r>
              <a:rPr lang="en-CA" sz="1700" dirty="0" smtClean="0">
                <a:latin typeface="Consolas" panose="020B0609020204030204" pitchFamily="49" charset="0"/>
                <a:cs typeface="Consolas" panose="020B0609020204030204" pitchFamily="49" charset="0"/>
              </a:rPr>
              <a:t>{new double{22.22}};</a:t>
            </a:r>
            <a:endParaRPr lang="en-CA" sz="1700" dirty="0">
              <a:latin typeface="Consolas" panose="020B0609020204030204" pitchFamily="49" charset="0"/>
              <a:cs typeface="Consolas" panose="020B0609020204030204" pitchFamily="49" charset="0"/>
            </a:endParaRP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cout</a:t>
            </a:r>
            <a:r>
              <a:rPr lang="en-CA" sz="1700" dirty="0">
                <a:latin typeface="Consolas" panose="020B0609020204030204" pitchFamily="49" charset="0"/>
                <a:cs typeface="Consolas" panose="020B0609020204030204" pitchFamily="49" charset="0"/>
              </a:rPr>
              <a:t> &lt;&lt; "</a:t>
            </a:r>
            <a:r>
              <a:rPr lang="en-CA" sz="1700" dirty="0" err="1">
                <a:latin typeface="Consolas" panose="020B0609020204030204" pitchFamily="49" charset="0"/>
                <a:cs typeface="Consolas" panose="020B0609020204030204" pitchFamily="49" charset="0"/>
              </a:rPr>
              <a:t>p_db</a:t>
            </a:r>
            <a:r>
              <a:rPr lang="en-CA" sz="1700" dirty="0">
                <a:latin typeface="Consolas" panose="020B0609020204030204" pitchFamily="49" charset="0"/>
                <a:cs typeface="Consolas" panose="020B0609020204030204" pitchFamily="49" charset="0"/>
              </a:rPr>
              <a:t>: " &lt;&lt; *</a:t>
            </a:r>
            <a:r>
              <a:rPr lang="en-CA" sz="1700" dirty="0" err="1">
                <a:latin typeface="Consolas" panose="020B0609020204030204" pitchFamily="49" charset="0"/>
                <a:cs typeface="Consolas" panose="020B0609020204030204" pitchFamily="49" charset="0"/>
              </a:rPr>
              <a:t>p_db</a:t>
            </a:r>
            <a:r>
              <a:rPr lang="en-CA" sz="1700" dirty="0">
                <a:latin typeface="Consolas" panose="020B0609020204030204" pitchFamily="49" charset="0"/>
                <a:cs typeface="Consolas" panose="020B0609020204030204" pitchFamily="49" charset="0"/>
              </a:rPr>
              <a:t>  &lt;&lt;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endl</a:t>
            </a:r>
            <a:r>
              <a:rPr lang="en-CA" sz="1700" dirty="0">
                <a:latin typeface="Consolas" panose="020B0609020204030204" pitchFamily="49" charset="0"/>
                <a:cs typeface="Consolas" panose="020B0609020204030204" pitchFamily="49" charset="0"/>
              </a:rPr>
              <a:t>;</a:t>
            </a:r>
          </a:p>
          <a:p>
            <a:pPr marL="800100" lvl="2" indent="0">
              <a:buNone/>
            </a:pPr>
            <a:r>
              <a:rPr lang="en-CA" sz="1700" dirty="0" smtClean="0">
                <a:latin typeface="Consolas" panose="020B0609020204030204" pitchFamily="49" charset="0"/>
                <a:cs typeface="Consolas" panose="020B0609020204030204" pitchFamily="49" charset="0"/>
              </a:rPr>
              <a:t>    divide( </a:t>
            </a:r>
            <a:r>
              <a:rPr lang="en-CA" sz="1700" dirty="0" err="1" smtClean="0">
                <a:latin typeface="Consolas" panose="020B0609020204030204" pitchFamily="49" charset="0"/>
                <a:cs typeface="Consolas" panose="020B0609020204030204" pitchFamily="49" charset="0"/>
              </a:rPr>
              <a:t>p_db</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p_int</a:t>
            </a:r>
            <a:r>
              <a:rPr lang="en-CA" sz="1700" dirty="0" smtClean="0">
                <a:latin typeface="Consolas" panose="020B0609020204030204" pitchFamily="49" charset="0"/>
                <a:cs typeface="Consolas" panose="020B0609020204030204" pitchFamily="49" charset="0"/>
              </a:rPr>
              <a:t> );</a:t>
            </a: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cout</a:t>
            </a:r>
            <a:r>
              <a:rPr lang="en-CA" sz="1700" dirty="0">
                <a:latin typeface="Consolas" panose="020B0609020204030204" pitchFamily="49" charset="0"/>
                <a:cs typeface="Consolas" panose="020B0609020204030204" pitchFamily="49" charset="0"/>
              </a:rPr>
              <a:t> &lt;&lt; "</a:t>
            </a:r>
            <a:r>
              <a:rPr lang="en-CA" sz="1700" dirty="0" err="1" smtClean="0">
                <a:latin typeface="Consolas" panose="020B0609020204030204" pitchFamily="49" charset="0"/>
                <a:cs typeface="Consolas" panose="020B0609020204030204" pitchFamily="49" charset="0"/>
              </a:rPr>
              <a:t>p_db</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 &lt;&lt; </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p_db</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&lt;&lt;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endl</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deallocate </a:t>
            </a:r>
            <a:r>
              <a:rPr lang="en-CA" sz="1700" dirty="0" err="1" smtClean="0">
                <a:latin typeface="Consolas" panose="020B0609020204030204" pitchFamily="49" charset="0"/>
                <a:cs typeface="Consolas" panose="020B0609020204030204" pitchFamily="49" charset="0"/>
              </a:rPr>
              <a:t>p_int</a:t>
            </a:r>
            <a:r>
              <a:rPr lang="en-CA" sz="1700" dirty="0" smtClean="0">
                <a:latin typeface="Consolas" panose="020B0609020204030204" pitchFamily="49" charset="0"/>
                <a:cs typeface="Consolas" panose="020B0609020204030204" pitchFamily="49" charset="0"/>
              </a:rPr>
              <a:t> and </a:t>
            </a:r>
            <a:r>
              <a:rPr lang="en-CA" sz="1700" dirty="0" err="1" smtClean="0">
                <a:latin typeface="Consolas" panose="020B0609020204030204" pitchFamily="49" charset="0"/>
                <a:cs typeface="Consolas" panose="020B0609020204030204" pitchFamily="49" charset="0"/>
              </a:rPr>
              <a:t>p_db</a:t>
            </a:r>
            <a:endParaRPr lang="en-CA" sz="1700" dirty="0" smtClean="0">
              <a:latin typeface="Consolas" panose="020B0609020204030204" pitchFamily="49" charset="0"/>
              <a:cs typeface="Consolas" panose="020B0609020204030204" pitchFamily="49" charset="0"/>
            </a:endParaRP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return 0;</a:t>
            </a:r>
          </a:p>
          <a:p>
            <a:pPr marL="800100" lvl="2" indent="0">
              <a:buNone/>
            </a:pPr>
            <a:r>
              <a:rPr lang="en-CA" sz="1700" dirty="0">
                <a:latin typeface="Consolas" panose="020B0609020204030204" pitchFamily="49" charset="0"/>
                <a:cs typeface="Consolas" panose="020B0609020204030204" pitchFamily="49" charset="0"/>
              </a:rPr>
              <a:t>}</a:t>
            </a:r>
          </a:p>
          <a:p>
            <a:endParaRPr lang="en-CA" dirty="0" smtClean="0"/>
          </a:p>
        </p:txBody>
      </p:sp>
      <p:sp>
        <p:nvSpPr>
          <p:cNvPr id="4" name="Rectangle 3"/>
          <p:cNvSpPr/>
          <p:nvPr/>
        </p:nvSpPr>
        <p:spPr>
          <a:xfrm>
            <a:off x="4114800" y="5479832"/>
            <a:ext cx="4572000" cy="923330"/>
          </a:xfrm>
          <a:prstGeom prst="rect">
            <a:avLst/>
          </a:prstGeom>
        </p:spPr>
        <p:txBody>
          <a:bodyPr>
            <a:spAutoFit/>
          </a:bodyPr>
          <a:lstStyle/>
          <a:p>
            <a:r>
              <a:rPr lang="en-CA" dirty="0" smtClean="0">
                <a:solidFill>
                  <a:srgbClr val="0070C0"/>
                </a:solidFill>
                <a:latin typeface="Consolas" panose="020B0609020204030204" pitchFamily="49" charset="0"/>
              </a:rPr>
              <a:t>Output:</a:t>
            </a:r>
          </a:p>
          <a:p>
            <a:r>
              <a:rPr lang="en-CA" dirty="0">
                <a:solidFill>
                  <a:srgbClr val="0070C0"/>
                </a:solidFill>
                <a:latin typeface="Consolas" panose="020B0609020204030204" pitchFamily="49" charset="0"/>
              </a:rPr>
              <a:t>  </a:t>
            </a:r>
            <a:r>
              <a:rPr lang="en-CA" dirty="0" err="1">
                <a:solidFill>
                  <a:srgbClr val="0070C0"/>
                </a:solidFill>
                <a:latin typeface="Consolas" panose="020B0609020204030204" pitchFamily="49" charset="0"/>
              </a:rPr>
              <a:t>p_db</a:t>
            </a:r>
            <a:r>
              <a:rPr lang="en-CA" dirty="0">
                <a:solidFill>
                  <a:srgbClr val="0070C0"/>
                </a:solidFill>
                <a:latin typeface="Consolas" panose="020B0609020204030204" pitchFamily="49" charset="0"/>
              </a:rPr>
              <a:t>: 22.22</a:t>
            </a:r>
          </a:p>
          <a:p>
            <a:r>
              <a:rPr lang="en-CA" dirty="0" smtClean="0">
                <a:solidFill>
                  <a:srgbClr val="0070C0"/>
                </a:solidFill>
                <a:latin typeface="Consolas" panose="020B0609020204030204" pitchFamily="49" charset="0"/>
              </a:rPr>
              <a:t>  </a:t>
            </a:r>
            <a:r>
              <a:rPr lang="en-CA" dirty="0" err="1" smtClean="0">
                <a:solidFill>
                  <a:srgbClr val="0070C0"/>
                </a:solidFill>
                <a:latin typeface="Consolas" panose="020B0609020204030204" pitchFamily="49" charset="0"/>
              </a:rPr>
              <a:t>p_db</a:t>
            </a:r>
            <a:r>
              <a:rPr lang="en-CA" dirty="0">
                <a:solidFill>
                  <a:srgbClr val="0070C0"/>
                </a:solidFill>
                <a:latin typeface="Consolas" panose="020B0609020204030204" pitchFamily="49" charset="0"/>
              </a:rPr>
              <a:t>: </a:t>
            </a:r>
            <a:r>
              <a:rPr lang="en-CA" dirty="0" smtClean="0">
                <a:solidFill>
                  <a:srgbClr val="0070C0"/>
                </a:solidFill>
                <a:latin typeface="Consolas" panose="020B0609020204030204" pitchFamily="49" charset="0"/>
              </a:rPr>
              <a:t>0.529048</a:t>
            </a:r>
            <a:endParaRPr lang="en-CA"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1066776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Pointers to local variables as parameters</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Pointers that are passed-by-value</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void swap(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p_x</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p_y</a:t>
            </a:r>
            <a:r>
              <a:rPr lang="en-CA" sz="1700" dirty="0" smtClean="0">
                <a:latin typeface="Consolas" panose="020B0609020204030204" pitchFamily="49" charset="0"/>
                <a:cs typeface="Consolas" panose="020B0609020204030204" pitchFamily="49" charset="0"/>
              </a:rPr>
              <a:t> )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p_temp</a:t>
            </a:r>
            <a:r>
              <a:rPr lang="en-CA" sz="1700" dirty="0" smtClean="0">
                <a:latin typeface="Consolas" panose="020B0609020204030204" pitchFamily="49" charset="0"/>
                <a:cs typeface="Consolas" panose="020B0609020204030204" pitchFamily="49" charset="0"/>
              </a:rPr>
              <a:t> = </a:t>
            </a:r>
            <a:r>
              <a:rPr lang="en-CA" sz="1700" dirty="0" err="1" smtClean="0">
                <a:latin typeface="Consolas" panose="020B0609020204030204" pitchFamily="49" charset="0"/>
                <a:cs typeface="Consolas" panose="020B0609020204030204" pitchFamily="49" charset="0"/>
              </a:rPr>
              <a:t>p_x</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p_x</a:t>
            </a:r>
            <a:r>
              <a:rPr lang="en-CA" sz="1700" dirty="0" smtClean="0">
                <a:latin typeface="Consolas" panose="020B0609020204030204" pitchFamily="49" charset="0"/>
                <a:cs typeface="Consolas" panose="020B0609020204030204" pitchFamily="49" charset="0"/>
              </a:rPr>
              <a:t> = </a:t>
            </a:r>
            <a:r>
              <a:rPr lang="en-CA" sz="1700" dirty="0" err="1" smtClean="0">
                <a:latin typeface="Consolas" panose="020B0609020204030204" pitchFamily="49" charset="0"/>
                <a:cs typeface="Consolas" panose="020B0609020204030204" pitchFamily="49" charset="0"/>
              </a:rPr>
              <a:t>p_y</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p_y</a:t>
            </a:r>
            <a:r>
              <a:rPr lang="en-CA" sz="1700" dirty="0" smtClean="0">
                <a:latin typeface="Consolas" panose="020B0609020204030204" pitchFamily="49" charset="0"/>
                <a:cs typeface="Consolas" panose="020B0609020204030204" pitchFamily="49" charset="0"/>
              </a:rPr>
              <a:t> = </a:t>
            </a:r>
            <a:r>
              <a:rPr lang="en-CA" sz="1700" dirty="0" err="1" smtClean="0">
                <a:latin typeface="Consolas" panose="020B0609020204030204" pitchFamily="49" charset="0"/>
                <a:cs typeface="Consolas" panose="020B0609020204030204" pitchFamily="49" charset="0"/>
              </a:rPr>
              <a:t>p_temp</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smtClean="0">
                <a:latin typeface="Consolas" panose="020B0609020204030204" pitchFamily="49" charset="0"/>
                <a:cs typeface="Consolas" panose="020B0609020204030204" pitchFamily="49" charset="0"/>
              </a:rPr>
              <a:t>}</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main()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*p_int1{new </a:t>
            </a:r>
            <a:r>
              <a:rPr lang="en-CA" sz="1700" dirty="0" err="1">
                <a:latin typeface="Consolas" panose="020B0609020204030204" pitchFamily="49" charset="0"/>
                <a:cs typeface="Consolas" panose="020B0609020204030204" pitchFamily="49" charset="0"/>
              </a:rPr>
              <a:t>int</a:t>
            </a:r>
            <a:r>
              <a:rPr lang="en-CA" sz="1700" dirty="0">
                <a:latin typeface="Consolas" panose="020B0609020204030204" pitchFamily="49" charset="0"/>
                <a:cs typeface="Consolas" panose="020B0609020204030204" pitchFamily="49" charset="0"/>
              </a:rPr>
              <a:t>{42}};</a:t>
            </a: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int</a:t>
            </a:r>
            <a:r>
              <a:rPr lang="en-CA" sz="1700" dirty="0">
                <a:latin typeface="Consolas" panose="020B0609020204030204" pitchFamily="49" charset="0"/>
                <a:cs typeface="Consolas" panose="020B0609020204030204" pitchFamily="49" charset="0"/>
              </a:rPr>
              <a:t> *p_int2{new </a:t>
            </a:r>
            <a:r>
              <a:rPr lang="en-CA" sz="1700" dirty="0" err="1">
                <a:latin typeface="Consolas" panose="020B0609020204030204" pitchFamily="49" charset="0"/>
                <a:cs typeface="Consolas" panose="020B0609020204030204" pitchFamily="49" charset="0"/>
              </a:rPr>
              <a:t>int</a:t>
            </a:r>
            <a:r>
              <a:rPr lang="en-CA" sz="1700" dirty="0">
                <a:latin typeface="Consolas" panose="020B0609020204030204" pitchFamily="49" charset="0"/>
                <a:cs typeface="Consolas" panose="020B0609020204030204" pitchFamily="49" charset="0"/>
              </a:rPr>
              <a:t>{33}};</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cout</a:t>
            </a:r>
            <a:r>
              <a:rPr lang="en-CA" sz="1700" dirty="0">
                <a:latin typeface="Consolas" panose="020B0609020204030204" pitchFamily="49" charset="0"/>
                <a:cs typeface="Consolas" panose="020B0609020204030204" pitchFamily="49" charset="0"/>
              </a:rPr>
              <a:t> &lt;&lt; p_int1 &lt;&lt; ", " &lt;&lt; p_int2  &lt;&lt;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endl</a:t>
            </a:r>
            <a:r>
              <a:rPr lang="en-CA" sz="1700" dirty="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swap( </a:t>
            </a:r>
            <a:r>
              <a:rPr lang="en-CA" sz="1700" dirty="0">
                <a:latin typeface="Consolas" panose="020B0609020204030204" pitchFamily="49" charset="0"/>
                <a:cs typeface="Consolas" panose="020B0609020204030204" pitchFamily="49" charset="0"/>
              </a:rPr>
              <a:t>p_int1, p_int2 );</a:t>
            </a: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cout</a:t>
            </a:r>
            <a:r>
              <a:rPr lang="en-CA" sz="1700" dirty="0">
                <a:latin typeface="Consolas" panose="020B0609020204030204" pitchFamily="49" charset="0"/>
                <a:cs typeface="Consolas" panose="020B0609020204030204" pitchFamily="49" charset="0"/>
              </a:rPr>
              <a:t> &lt;&lt; p_int1 &lt;&lt; ", " &lt;&lt; p_int2  &lt;&lt;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endl</a:t>
            </a:r>
            <a:r>
              <a:rPr lang="en-CA" sz="1700" dirty="0">
                <a:latin typeface="Consolas" panose="020B0609020204030204" pitchFamily="49" charset="0"/>
                <a:cs typeface="Consolas" panose="020B0609020204030204" pitchFamily="49" charset="0"/>
              </a:rPr>
              <a:t>;</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delete p_int1;</a:t>
            </a:r>
          </a:p>
          <a:p>
            <a:pPr marL="800100" lvl="2" indent="0">
              <a:buNone/>
            </a:pPr>
            <a:r>
              <a:rPr lang="en-CA" sz="1700" dirty="0">
                <a:latin typeface="Consolas" panose="020B0609020204030204" pitchFamily="49" charset="0"/>
                <a:cs typeface="Consolas" panose="020B0609020204030204" pitchFamily="49" charset="0"/>
              </a:rPr>
              <a:t>    p_int1 = </a:t>
            </a:r>
            <a:r>
              <a:rPr lang="en-CA" sz="1700" dirty="0" err="1">
                <a:latin typeface="Consolas" panose="020B0609020204030204" pitchFamily="49" charset="0"/>
                <a:cs typeface="Consolas" panose="020B0609020204030204" pitchFamily="49" charset="0"/>
              </a:rPr>
              <a:t>nullptr</a:t>
            </a:r>
            <a:r>
              <a:rPr lang="en-CA" sz="1700" dirty="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delete p_int2;</a:t>
            </a:r>
          </a:p>
          <a:p>
            <a:pPr marL="800100" lvl="2" indent="0">
              <a:buNone/>
            </a:pPr>
            <a:r>
              <a:rPr lang="en-CA" sz="1700" dirty="0">
                <a:latin typeface="Consolas" panose="020B0609020204030204" pitchFamily="49" charset="0"/>
                <a:cs typeface="Consolas" panose="020B0609020204030204" pitchFamily="49" charset="0"/>
              </a:rPr>
              <a:t>    p_int2 = </a:t>
            </a:r>
            <a:r>
              <a:rPr lang="en-CA" sz="1700" dirty="0" err="1">
                <a:latin typeface="Consolas" panose="020B0609020204030204" pitchFamily="49" charset="0"/>
                <a:cs typeface="Consolas" panose="020B0609020204030204" pitchFamily="49" charset="0"/>
              </a:rPr>
              <a:t>nullptr</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a:p>
            <a:endParaRPr lang="en-CA" dirty="0" smtClean="0"/>
          </a:p>
        </p:txBody>
      </p:sp>
      <p:sp>
        <p:nvSpPr>
          <p:cNvPr id="4" name="Rectangle 3"/>
          <p:cNvSpPr/>
          <p:nvPr/>
        </p:nvSpPr>
        <p:spPr>
          <a:xfrm>
            <a:off x="4114800" y="5479832"/>
            <a:ext cx="4572000" cy="923330"/>
          </a:xfrm>
          <a:prstGeom prst="rect">
            <a:avLst/>
          </a:prstGeom>
        </p:spPr>
        <p:txBody>
          <a:bodyPr>
            <a:spAutoFit/>
          </a:bodyPr>
          <a:lstStyle/>
          <a:p>
            <a:r>
              <a:rPr lang="en-CA" dirty="0" smtClean="0">
                <a:solidFill>
                  <a:srgbClr val="0070C0"/>
                </a:solidFill>
                <a:latin typeface="Consolas" panose="020B0609020204030204" pitchFamily="49" charset="0"/>
              </a:rPr>
              <a:t>Output:</a:t>
            </a:r>
          </a:p>
          <a:p>
            <a:r>
              <a:rPr lang="en-CA" dirty="0">
                <a:solidFill>
                  <a:srgbClr val="0070C0"/>
                </a:solidFill>
                <a:latin typeface="Consolas" panose="020B0609020204030204" pitchFamily="49" charset="0"/>
              </a:rPr>
              <a:t>  0x18c7c20, 0x18c7c40</a:t>
            </a:r>
          </a:p>
          <a:p>
            <a:r>
              <a:rPr lang="en-CA" dirty="0" smtClean="0">
                <a:solidFill>
                  <a:srgbClr val="0070C0"/>
                </a:solidFill>
                <a:latin typeface="Consolas" panose="020B0609020204030204" pitchFamily="49" charset="0"/>
              </a:rPr>
              <a:t>  0x18c7c20</a:t>
            </a:r>
            <a:r>
              <a:rPr lang="en-CA" dirty="0">
                <a:solidFill>
                  <a:srgbClr val="0070C0"/>
                </a:solidFill>
                <a:latin typeface="Consolas" panose="020B0609020204030204" pitchFamily="49" charset="0"/>
              </a:rPr>
              <a:t>, 0x18c7c40</a:t>
            </a:r>
            <a:endParaRPr lang="en-CA" dirty="0" smtClean="0">
              <a:solidFill>
                <a:srgbClr val="0070C0"/>
              </a:solidFill>
              <a:latin typeface="Consolas" panose="020B0609020204030204" pitchFamily="49" charset="0"/>
            </a:endParaRPr>
          </a:p>
        </p:txBody>
      </p:sp>
    </p:spTree>
    <p:extLst>
      <p:ext uri="{BB962C8B-B14F-4D97-AF65-F5344CB8AC3E}">
        <p14:creationId xmlns:p14="http://schemas.microsoft.com/office/powerpoint/2010/main" val="3288123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Pointers to local variables as parameters</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Pointers that are passed-by-reference</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void swap( </a:t>
            </a:r>
            <a:r>
              <a:rPr lang="en-CA" sz="1700" dirty="0" err="1" smtClean="0">
                <a:latin typeface="Consolas" panose="020B0609020204030204" pitchFamily="49" charset="0"/>
                <a:cs typeface="Consolas" panose="020B0609020204030204" pitchFamily="49" charset="0"/>
              </a:rPr>
              <a:t>int</a:t>
            </a:r>
            <a:r>
              <a:rPr lang="en-CA" sz="1700" b="1" dirty="0" smtClean="0">
                <a:latin typeface="Consolas" panose="020B0609020204030204" pitchFamily="49" charset="0"/>
                <a:cs typeface="Consolas" panose="020B0609020204030204" pitchFamily="49" charset="0"/>
              </a:rPr>
              <a:t> *&amp;</a:t>
            </a:r>
            <a:r>
              <a:rPr lang="en-CA" sz="1700" dirty="0" err="1" smtClean="0">
                <a:latin typeface="Consolas" panose="020B0609020204030204" pitchFamily="49" charset="0"/>
                <a:cs typeface="Consolas" panose="020B0609020204030204" pitchFamily="49" charset="0"/>
              </a:rPr>
              <a:t>p_x</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b="1" dirty="0" smtClean="0">
                <a:latin typeface="Consolas" panose="020B0609020204030204" pitchFamily="49" charset="0"/>
                <a:cs typeface="Consolas" panose="020B0609020204030204" pitchFamily="49" charset="0"/>
              </a:rPr>
              <a:t>*&amp;</a:t>
            </a:r>
            <a:r>
              <a:rPr lang="en-CA" sz="1700" dirty="0" err="1" smtClean="0">
                <a:latin typeface="Consolas" panose="020B0609020204030204" pitchFamily="49" charset="0"/>
                <a:cs typeface="Consolas" panose="020B0609020204030204" pitchFamily="49" charset="0"/>
              </a:rPr>
              <a:t>p_y</a:t>
            </a:r>
            <a:r>
              <a:rPr lang="en-CA" sz="1700" dirty="0" smtClean="0">
                <a:latin typeface="Consolas" panose="020B0609020204030204" pitchFamily="49" charset="0"/>
                <a:cs typeface="Consolas" panose="020B0609020204030204" pitchFamily="49" charset="0"/>
              </a:rPr>
              <a:t> )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p_temp</a:t>
            </a:r>
            <a:r>
              <a:rPr lang="en-CA" sz="1700" dirty="0" smtClean="0">
                <a:latin typeface="Consolas" panose="020B0609020204030204" pitchFamily="49" charset="0"/>
                <a:cs typeface="Consolas" panose="020B0609020204030204" pitchFamily="49" charset="0"/>
              </a:rPr>
              <a:t> = </a:t>
            </a:r>
            <a:r>
              <a:rPr lang="en-CA" sz="1700" dirty="0" err="1" smtClean="0">
                <a:latin typeface="Consolas" panose="020B0609020204030204" pitchFamily="49" charset="0"/>
                <a:cs typeface="Consolas" panose="020B0609020204030204" pitchFamily="49" charset="0"/>
              </a:rPr>
              <a:t>p_x</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p_x</a:t>
            </a:r>
            <a:r>
              <a:rPr lang="en-CA" sz="1700" dirty="0" smtClean="0">
                <a:latin typeface="Consolas" panose="020B0609020204030204" pitchFamily="49" charset="0"/>
                <a:cs typeface="Consolas" panose="020B0609020204030204" pitchFamily="49" charset="0"/>
              </a:rPr>
              <a:t> = </a:t>
            </a:r>
            <a:r>
              <a:rPr lang="en-CA" sz="1700" dirty="0" err="1" smtClean="0">
                <a:latin typeface="Consolas" panose="020B0609020204030204" pitchFamily="49" charset="0"/>
                <a:cs typeface="Consolas" panose="020B0609020204030204" pitchFamily="49" charset="0"/>
              </a:rPr>
              <a:t>p_y</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p_y</a:t>
            </a:r>
            <a:r>
              <a:rPr lang="en-CA" sz="1700" dirty="0" smtClean="0">
                <a:latin typeface="Consolas" panose="020B0609020204030204" pitchFamily="49" charset="0"/>
                <a:cs typeface="Consolas" panose="020B0609020204030204" pitchFamily="49" charset="0"/>
              </a:rPr>
              <a:t> = </a:t>
            </a:r>
            <a:r>
              <a:rPr lang="en-CA" sz="1700" dirty="0" err="1" smtClean="0">
                <a:latin typeface="Consolas" panose="020B0609020204030204" pitchFamily="49" charset="0"/>
                <a:cs typeface="Consolas" panose="020B0609020204030204" pitchFamily="49" charset="0"/>
              </a:rPr>
              <a:t>p_temp</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smtClean="0">
                <a:latin typeface="Consolas" panose="020B0609020204030204" pitchFamily="49" charset="0"/>
                <a:cs typeface="Consolas" panose="020B0609020204030204" pitchFamily="49" charset="0"/>
              </a:rPr>
              <a:t>}</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main()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*p_int1{new </a:t>
            </a:r>
            <a:r>
              <a:rPr lang="en-CA" sz="1700" dirty="0" err="1">
                <a:latin typeface="Consolas" panose="020B0609020204030204" pitchFamily="49" charset="0"/>
                <a:cs typeface="Consolas" panose="020B0609020204030204" pitchFamily="49" charset="0"/>
              </a:rPr>
              <a:t>int</a:t>
            </a:r>
            <a:r>
              <a:rPr lang="en-CA" sz="1700" dirty="0">
                <a:latin typeface="Consolas" panose="020B0609020204030204" pitchFamily="49" charset="0"/>
                <a:cs typeface="Consolas" panose="020B0609020204030204" pitchFamily="49" charset="0"/>
              </a:rPr>
              <a:t>{42}};</a:t>
            </a: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int</a:t>
            </a:r>
            <a:r>
              <a:rPr lang="en-CA" sz="1700" dirty="0">
                <a:latin typeface="Consolas" panose="020B0609020204030204" pitchFamily="49" charset="0"/>
                <a:cs typeface="Consolas" panose="020B0609020204030204" pitchFamily="49" charset="0"/>
              </a:rPr>
              <a:t> *p_int2{new </a:t>
            </a:r>
            <a:r>
              <a:rPr lang="en-CA" sz="1700" dirty="0" err="1">
                <a:latin typeface="Consolas" panose="020B0609020204030204" pitchFamily="49" charset="0"/>
                <a:cs typeface="Consolas" panose="020B0609020204030204" pitchFamily="49" charset="0"/>
              </a:rPr>
              <a:t>int</a:t>
            </a:r>
            <a:r>
              <a:rPr lang="en-CA" sz="1700" dirty="0">
                <a:latin typeface="Consolas" panose="020B0609020204030204" pitchFamily="49" charset="0"/>
                <a:cs typeface="Consolas" panose="020B0609020204030204" pitchFamily="49" charset="0"/>
              </a:rPr>
              <a:t>{33}};</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cout</a:t>
            </a:r>
            <a:r>
              <a:rPr lang="en-CA" sz="1700" dirty="0">
                <a:latin typeface="Consolas" panose="020B0609020204030204" pitchFamily="49" charset="0"/>
                <a:cs typeface="Consolas" panose="020B0609020204030204" pitchFamily="49" charset="0"/>
              </a:rPr>
              <a:t> &lt;&lt; p_int1 &lt;&lt; ", " &lt;&lt; p_int2  &lt;&lt;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endl</a:t>
            </a:r>
            <a:r>
              <a:rPr lang="en-CA" sz="1700" dirty="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swap( p_int1, p_int2 );</a:t>
            </a: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cout</a:t>
            </a:r>
            <a:r>
              <a:rPr lang="en-CA" sz="1700" dirty="0">
                <a:latin typeface="Consolas" panose="020B0609020204030204" pitchFamily="49" charset="0"/>
                <a:cs typeface="Consolas" panose="020B0609020204030204" pitchFamily="49" charset="0"/>
              </a:rPr>
              <a:t> &lt;&lt; p_int1 &lt;&lt; ", " &lt;&lt; p_int2  &lt;&lt;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endl</a:t>
            </a:r>
            <a:r>
              <a:rPr lang="en-CA" sz="1700" dirty="0">
                <a:latin typeface="Consolas" panose="020B0609020204030204" pitchFamily="49" charset="0"/>
                <a:cs typeface="Consolas" panose="020B0609020204030204" pitchFamily="49" charset="0"/>
              </a:rPr>
              <a:t>;</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delete p_int1;</a:t>
            </a:r>
          </a:p>
          <a:p>
            <a:pPr marL="800100" lvl="2" indent="0">
              <a:buNone/>
            </a:pPr>
            <a:r>
              <a:rPr lang="en-CA" sz="1700" dirty="0">
                <a:latin typeface="Consolas" panose="020B0609020204030204" pitchFamily="49" charset="0"/>
                <a:cs typeface="Consolas" panose="020B0609020204030204" pitchFamily="49" charset="0"/>
              </a:rPr>
              <a:t>    p_int1 = </a:t>
            </a:r>
            <a:r>
              <a:rPr lang="en-CA" sz="1700" dirty="0" err="1">
                <a:latin typeface="Consolas" panose="020B0609020204030204" pitchFamily="49" charset="0"/>
                <a:cs typeface="Consolas" panose="020B0609020204030204" pitchFamily="49" charset="0"/>
              </a:rPr>
              <a:t>nullptr</a:t>
            </a:r>
            <a:r>
              <a:rPr lang="en-CA" sz="1700" dirty="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delete p_int2;</a:t>
            </a:r>
          </a:p>
          <a:p>
            <a:pPr marL="800100" lvl="2" indent="0">
              <a:buNone/>
            </a:pPr>
            <a:r>
              <a:rPr lang="en-CA" sz="1700" dirty="0">
                <a:latin typeface="Consolas" panose="020B0609020204030204" pitchFamily="49" charset="0"/>
                <a:cs typeface="Consolas" panose="020B0609020204030204" pitchFamily="49" charset="0"/>
              </a:rPr>
              <a:t>    p_int2 = </a:t>
            </a:r>
            <a:r>
              <a:rPr lang="en-CA" sz="1700" dirty="0" err="1">
                <a:latin typeface="Consolas" panose="020B0609020204030204" pitchFamily="49" charset="0"/>
                <a:cs typeface="Consolas" panose="020B0609020204030204" pitchFamily="49" charset="0"/>
              </a:rPr>
              <a:t>nullptr</a:t>
            </a:r>
            <a:r>
              <a:rPr lang="en-CA" sz="1700" dirty="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a:t>
            </a:r>
            <a:endParaRPr lang="en-CA" dirty="0" smtClean="0"/>
          </a:p>
        </p:txBody>
      </p:sp>
      <p:sp>
        <p:nvSpPr>
          <p:cNvPr id="4" name="Rectangle 3"/>
          <p:cNvSpPr/>
          <p:nvPr/>
        </p:nvSpPr>
        <p:spPr>
          <a:xfrm>
            <a:off x="4114800" y="5479832"/>
            <a:ext cx="4572000" cy="923330"/>
          </a:xfrm>
          <a:prstGeom prst="rect">
            <a:avLst/>
          </a:prstGeom>
        </p:spPr>
        <p:txBody>
          <a:bodyPr>
            <a:spAutoFit/>
          </a:bodyPr>
          <a:lstStyle/>
          <a:p>
            <a:r>
              <a:rPr lang="en-CA" dirty="0" smtClean="0">
                <a:solidFill>
                  <a:srgbClr val="0070C0"/>
                </a:solidFill>
                <a:latin typeface="Consolas" panose="020B0609020204030204" pitchFamily="49" charset="0"/>
              </a:rPr>
              <a:t>Output:</a:t>
            </a:r>
          </a:p>
          <a:p>
            <a:r>
              <a:rPr lang="en-CA" dirty="0">
                <a:solidFill>
                  <a:srgbClr val="0070C0"/>
                </a:solidFill>
                <a:latin typeface="Consolas" panose="020B0609020204030204" pitchFamily="49" charset="0"/>
              </a:rPr>
              <a:t>  0x19ebc20, 0x19ebc40</a:t>
            </a:r>
          </a:p>
          <a:p>
            <a:r>
              <a:rPr lang="en-CA" dirty="0" smtClean="0">
                <a:solidFill>
                  <a:srgbClr val="0070C0"/>
                </a:solidFill>
                <a:latin typeface="Consolas" panose="020B0609020204030204" pitchFamily="49" charset="0"/>
              </a:rPr>
              <a:t>  0x19ebc40</a:t>
            </a:r>
            <a:r>
              <a:rPr lang="en-CA" dirty="0">
                <a:solidFill>
                  <a:srgbClr val="0070C0"/>
                </a:solidFill>
                <a:latin typeface="Consolas" panose="020B0609020204030204" pitchFamily="49" charset="0"/>
              </a:rPr>
              <a:t>, 0x19ebc20</a:t>
            </a:r>
          </a:p>
        </p:txBody>
      </p:sp>
    </p:spTree>
    <p:extLst>
      <p:ext uri="{BB962C8B-B14F-4D97-AF65-F5344CB8AC3E}">
        <p14:creationId xmlns:p14="http://schemas.microsoft.com/office/powerpoint/2010/main" val="419753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Pointers as parameters</a:t>
            </a:r>
            <a:endParaRPr lang="en-CA" dirty="0"/>
          </a:p>
        </p:txBody>
      </p:sp>
      <p:sp>
        <p:nvSpPr>
          <p:cNvPr id="3" name="Content Placeholder 2"/>
          <p:cNvSpPr>
            <a:spLocks noGrp="1"/>
          </p:cNvSpPr>
          <p:nvPr>
            <p:ph idx="1"/>
          </p:nvPr>
        </p:nvSpPr>
        <p:spPr/>
        <p:txBody>
          <a:bodyPr>
            <a:normAutofit/>
          </a:bodyPr>
          <a:lstStyle/>
          <a:p>
            <a:r>
              <a:rPr lang="en-CA" dirty="0" smtClean="0"/>
              <a:t>Recall that the address of the first element of the array is passed when passing an array as a parameter</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sum(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data[],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size_t</a:t>
            </a:r>
            <a:r>
              <a:rPr lang="en-CA" sz="1700" dirty="0" smtClean="0">
                <a:latin typeface="Consolas" panose="020B0609020204030204" pitchFamily="49" charset="0"/>
                <a:cs typeface="Consolas" panose="020B0609020204030204" pitchFamily="49" charset="0"/>
              </a:rPr>
              <a:t> capacity )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sum{0};</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    for (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size_t</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{0}; </a:t>
            </a:r>
            <a:r>
              <a:rPr lang="en-CA" sz="1700" dirty="0" err="1">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 &lt; capacity; ++</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sum += data[</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return sum;</a:t>
            </a:r>
          </a:p>
          <a:p>
            <a:pPr marL="800100" lvl="2" indent="0">
              <a:buNone/>
            </a:pPr>
            <a:r>
              <a:rPr lang="en-CA" sz="1700" dirty="0" smtClean="0">
                <a:latin typeface="Consolas" panose="020B0609020204030204" pitchFamily="49" charset="0"/>
                <a:cs typeface="Consolas" panose="020B0609020204030204" pitchFamily="49" charset="0"/>
              </a:rPr>
              <a:t>}</a:t>
            </a:r>
          </a:p>
          <a:p>
            <a:pPr marL="800100" lvl="2" indent="0">
              <a:buNone/>
            </a:pPr>
            <a:endParaRPr lang="en-CA" sz="1700" dirty="0" smtClean="0">
              <a:latin typeface="Consolas" panose="020B0609020204030204" pitchFamily="49" charset="0"/>
              <a:cs typeface="Consolas" panose="020B0609020204030204" pitchFamily="49" charset="0"/>
            </a:endParaRPr>
          </a:p>
          <a:p>
            <a:endParaRPr lang="en-CA" dirty="0" smtClean="0"/>
          </a:p>
        </p:txBody>
      </p:sp>
    </p:spTree>
    <p:extLst>
      <p:ext uri="{BB962C8B-B14F-4D97-AF65-F5344CB8AC3E}">
        <p14:creationId xmlns:p14="http://schemas.microsoft.com/office/powerpoint/2010/main" val="2993076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Pointers to arrays as parameters</a:t>
            </a:r>
            <a:endParaRPr lang="en-CA" dirty="0"/>
          </a:p>
        </p:txBody>
      </p:sp>
      <p:sp>
        <p:nvSpPr>
          <p:cNvPr id="3" name="Content Placeholder 2"/>
          <p:cNvSpPr>
            <a:spLocks noGrp="1"/>
          </p:cNvSpPr>
          <p:nvPr>
            <p:ph idx="1"/>
          </p:nvPr>
        </p:nvSpPr>
        <p:spPr/>
        <p:txBody>
          <a:bodyPr>
            <a:normAutofit/>
          </a:bodyPr>
          <a:lstStyle/>
          <a:p>
            <a:r>
              <a:rPr lang="en-CA" dirty="0" smtClean="0"/>
              <a:t>A pointer can be used to pass the address of an element of an array</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sum( </a:t>
            </a:r>
            <a:r>
              <a:rPr lang="en-CA" sz="1700" b="1" dirty="0" err="1" smtClean="0">
                <a:latin typeface="Consolas" panose="020B0609020204030204" pitchFamily="49" charset="0"/>
                <a:cs typeface="Consolas" panose="020B0609020204030204" pitchFamily="49" charset="0"/>
              </a:rPr>
              <a:t>int</a:t>
            </a:r>
            <a:r>
              <a:rPr lang="en-CA" sz="1700" b="1" dirty="0" smtClean="0">
                <a:latin typeface="Consolas" panose="020B0609020204030204" pitchFamily="49" charset="0"/>
                <a:cs typeface="Consolas" panose="020B0609020204030204" pitchFamily="49" charset="0"/>
              </a:rPr>
              <a:t> *</a:t>
            </a:r>
            <a:r>
              <a:rPr lang="en-CA" sz="1700" b="1" dirty="0" err="1" smtClean="0">
                <a:latin typeface="Consolas" panose="020B0609020204030204" pitchFamily="49" charset="0"/>
                <a:cs typeface="Consolas" panose="020B0609020204030204" pitchFamily="49" charset="0"/>
              </a:rPr>
              <a:t>a_data</a:t>
            </a:r>
            <a:r>
              <a:rPr lang="en-CA" sz="1700" b="1"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size_t</a:t>
            </a:r>
            <a:r>
              <a:rPr lang="en-CA" sz="1700" dirty="0" smtClean="0">
                <a:latin typeface="Consolas" panose="020B0609020204030204" pitchFamily="49" charset="0"/>
                <a:cs typeface="Consolas" panose="020B0609020204030204" pitchFamily="49" charset="0"/>
              </a:rPr>
              <a:t> capacity )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sum{0};</a:t>
            </a:r>
          </a:p>
          <a:p>
            <a:pPr marL="800100" lvl="2" indent="0">
              <a:buNone/>
            </a:pPr>
            <a:r>
              <a:rPr lang="en-CA" sz="1700" dirty="0" smtClean="0">
                <a:latin typeface="Consolas" panose="020B0609020204030204" pitchFamily="49" charset="0"/>
                <a:cs typeface="Consolas" panose="020B0609020204030204" pitchFamily="49" charset="0"/>
              </a:rPr>
              <a:t>    for (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size_t</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{0}; </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 &lt; capacity; ++</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 )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sum += </a:t>
            </a:r>
            <a:r>
              <a:rPr lang="en-CA" sz="1700" dirty="0" err="1" smtClean="0">
                <a:latin typeface="Consolas" panose="020B0609020204030204" pitchFamily="49" charset="0"/>
                <a:cs typeface="Consolas" panose="020B0609020204030204" pitchFamily="49" charset="0"/>
              </a:rPr>
              <a:t>a_data</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return sum;</a:t>
            </a:r>
          </a:p>
          <a:p>
            <a:pPr marL="800100" lvl="2" indent="0">
              <a:buNone/>
            </a:pPr>
            <a:r>
              <a:rPr lang="en-CA" sz="1700" dirty="0" smtClean="0">
                <a:latin typeface="Consolas" panose="020B0609020204030204" pitchFamily="49" charset="0"/>
                <a:cs typeface="Consolas" panose="020B0609020204030204" pitchFamily="49" charset="0"/>
              </a:rPr>
              <a:t>}</a:t>
            </a:r>
          </a:p>
          <a:p>
            <a:pPr marL="800100" lvl="2" indent="0">
              <a:buNone/>
            </a:pPr>
            <a:endParaRPr lang="en-CA" sz="1700" dirty="0" smtClean="0">
              <a:latin typeface="Consolas" panose="020B0609020204030204" pitchFamily="49" charset="0"/>
              <a:cs typeface="Consolas" panose="020B0609020204030204" pitchFamily="49" charset="0"/>
            </a:endParaRPr>
          </a:p>
          <a:p>
            <a:endParaRPr lang="en-CA" dirty="0" smtClean="0"/>
          </a:p>
        </p:txBody>
      </p:sp>
      <p:sp>
        <p:nvSpPr>
          <p:cNvPr id="4" name="Rectangle 3"/>
          <p:cNvSpPr/>
          <p:nvPr/>
        </p:nvSpPr>
        <p:spPr>
          <a:xfrm>
            <a:off x="2987824" y="3887956"/>
            <a:ext cx="7344816" cy="2446824"/>
          </a:xfrm>
          <a:prstGeom prst="rect">
            <a:avLst/>
          </a:prstGeom>
        </p:spPr>
        <p:txBody>
          <a:bodyPr wrap="square">
            <a:spAutoFit/>
          </a:bodyPr>
          <a:lstStyle/>
          <a:p>
            <a:pPr marL="800100" lvl="2" indent="0">
              <a:buNone/>
            </a:pPr>
            <a:r>
              <a:rPr lang="en-CA" sz="1700" dirty="0" err="1">
                <a:latin typeface="Consolas" panose="020B0609020204030204" pitchFamily="49" charset="0"/>
                <a:cs typeface="Consolas" panose="020B0609020204030204" pitchFamily="49" charset="0"/>
              </a:rPr>
              <a:t>int</a:t>
            </a:r>
            <a:r>
              <a:rPr lang="en-CA" sz="1700" dirty="0">
                <a:latin typeface="Consolas" panose="020B0609020204030204" pitchFamily="49" charset="0"/>
                <a:cs typeface="Consolas" panose="020B0609020204030204" pitchFamily="49" charset="0"/>
              </a:rPr>
              <a:t> main() {</a:t>
            </a: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size_t</a:t>
            </a:r>
            <a:r>
              <a:rPr lang="en-CA" sz="1700" dirty="0">
                <a:latin typeface="Consolas" panose="020B0609020204030204" pitchFamily="49" charset="0"/>
                <a:cs typeface="Consolas" panose="020B0609020204030204" pitchFamily="49" charset="0"/>
              </a:rPr>
              <a:t> capacity{5};</a:t>
            </a: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int</a:t>
            </a:r>
            <a:r>
              <a:rPr lang="en-CA" sz="1700" dirty="0">
                <a:latin typeface="Consolas" panose="020B0609020204030204" pitchFamily="49" charset="0"/>
                <a:cs typeface="Consolas" panose="020B0609020204030204" pitchFamily="49" charset="0"/>
              </a:rPr>
              <a:t> data[capacity]{1,2,3,4,5};</a:t>
            </a:r>
          </a:p>
          <a:p>
            <a:pPr marL="800100" lvl="2" indent="0">
              <a:buNone/>
            </a:pPr>
            <a:r>
              <a:rPr lang="en-CA" sz="1700" dirty="0">
                <a:latin typeface="Consolas" panose="020B0609020204030204" pitchFamily="49" charset="0"/>
                <a:cs typeface="Consolas" panose="020B0609020204030204" pitchFamily="49" charset="0"/>
              </a:rPr>
              <a:t>    </a:t>
            </a:r>
            <a:r>
              <a:rPr lang="en-CA" sz="1700" b="1" dirty="0" err="1">
                <a:latin typeface="Consolas" panose="020B0609020204030204" pitchFamily="49" charset="0"/>
                <a:cs typeface="Consolas" panose="020B0609020204030204" pitchFamily="49" charset="0"/>
              </a:rPr>
              <a:t>int</a:t>
            </a:r>
            <a:r>
              <a:rPr lang="en-CA" sz="1700" b="1" dirty="0">
                <a:latin typeface="Consolas" panose="020B0609020204030204" pitchFamily="49" charset="0"/>
                <a:cs typeface="Consolas" panose="020B0609020204030204" pitchFamily="49" charset="0"/>
              </a:rPr>
              <a:t> </a:t>
            </a:r>
            <a:r>
              <a:rPr lang="en-CA" sz="1700" b="1" dirty="0" smtClean="0">
                <a:latin typeface="Consolas" panose="020B0609020204030204" pitchFamily="49" charset="0"/>
                <a:cs typeface="Consolas" panose="020B0609020204030204" pitchFamily="49" charset="0"/>
              </a:rPr>
              <a:t>*</a:t>
            </a:r>
            <a:r>
              <a:rPr lang="en-CA" sz="1700" b="1" dirty="0" err="1" smtClean="0">
                <a:latin typeface="Consolas" panose="020B0609020204030204" pitchFamily="49" charset="0"/>
                <a:cs typeface="Consolas" panose="020B0609020204030204" pitchFamily="49" charset="0"/>
              </a:rPr>
              <a:t>a_my_data</a:t>
            </a:r>
            <a:r>
              <a:rPr lang="en-CA" sz="1700" b="1" dirty="0">
                <a:latin typeface="Consolas" panose="020B0609020204030204" pitchFamily="49" charset="0"/>
                <a:cs typeface="Consolas" panose="020B0609020204030204" pitchFamily="49" charset="0"/>
              </a:rPr>
              <a:t>{&amp;data[0]};</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cout</a:t>
            </a:r>
            <a:r>
              <a:rPr lang="en-CA" sz="1700" dirty="0">
                <a:latin typeface="Consolas" panose="020B0609020204030204" pitchFamily="49" charset="0"/>
                <a:cs typeface="Consolas" panose="020B0609020204030204" pitchFamily="49" charset="0"/>
              </a:rPr>
              <a:t> &lt;&lt; sum( </a:t>
            </a:r>
            <a:r>
              <a:rPr lang="en-CA" sz="1700" b="1" dirty="0" err="1" smtClean="0">
                <a:latin typeface="Consolas" panose="020B0609020204030204" pitchFamily="49" charset="0"/>
                <a:cs typeface="Consolas" panose="020B0609020204030204" pitchFamily="49" charset="0"/>
              </a:rPr>
              <a:t>a_my_data</a:t>
            </a:r>
            <a:r>
              <a:rPr lang="en-CA" sz="1700" b="1" dirty="0">
                <a:latin typeface="Consolas" panose="020B0609020204030204" pitchFamily="49" charset="0"/>
                <a:cs typeface="Consolas" panose="020B0609020204030204" pitchFamily="49" charset="0"/>
              </a:rPr>
              <a:t>,</a:t>
            </a:r>
            <a:r>
              <a:rPr lang="en-CA" sz="1700" dirty="0">
                <a:latin typeface="Consolas" panose="020B0609020204030204" pitchFamily="49" charset="0"/>
                <a:cs typeface="Consolas" panose="020B0609020204030204" pitchFamily="49" charset="0"/>
              </a:rPr>
              <a:t> capacity </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&lt;&lt;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endl</a:t>
            </a: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return 0;</a:t>
            </a:r>
          </a:p>
          <a:p>
            <a:pPr marL="800100" lvl="2" indent="0">
              <a:buNone/>
            </a:pPr>
            <a:r>
              <a:rPr lang="en-CA" sz="17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22342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Pointers to arrays as parameters</a:t>
            </a:r>
            <a:endParaRPr lang="en-CA" dirty="0"/>
          </a:p>
        </p:txBody>
      </p:sp>
      <p:sp>
        <p:nvSpPr>
          <p:cNvPr id="3" name="Content Placeholder 2"/>
          <p:cNvSpPr>
            <a:spLocks noGrp="1"/>
          </p:cNvSpPr>
          <p:nvPr>
            <p:ph idx="1"/>
          </p:nvPr>
        </p:nvSpPr>
        <p:spPr/>
        <p:txBody>
          <a:bodyPr>
            <a:normAutofit/>
          </a:bodyPr>
          <a:lstStyle/>
          <a:p>
            <a:r>
              <a:rPr lang="en-CA" dirty="0" smtClean="0"/>
              <a:t>A pointer can be used to pass the address of the starting element of a dynamically allocated array </a:t>
            </a:r>
          </a:p>
          <a:p>
            <a:pPr lvl="1"/>
            <a:r>
              <a:rPr lang="en-CA" dirty="0" smtClean="0"/>
              <a:t>Must ensure to deallocate</a:t>
            </a: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sum( </a:t>
            </a:r>
            <a:r>
              <a:rPr lang="en-CA" sz="1700" b="1" dirty="0" err="1" smtClean="0">
                <a:latin typeface="Consolas" panose="020B0609020204030204" pitchFamily="49" charset="0"/>
                <a:cs typeface="Consolas" panose="020B0609020204030204" pitchFamily="49" charset="0"/>
              </a:rPr>
              <a:t>int</a:t>
            </a:r>
            <a:r>
              <a:rPr lang="en-CA" sz="1700" b="1" dirty="0" smtClean="0">
                <a:latin typeface="Consolas" panose="020B0609020204030204" pitchFamily="49" charset="0"/>
                <a:cs typeface="Consolas" panose="020B0609020204030204" pitchFamily="49" charset="0"/>
              </a:rPr>
              <a:t> *</a:t>
            </a:r>
            <a:r>
              <a:rPr lang="en-CA" sz="1700" b="1" dirty="0" err="1" smtClean="0">
                <a:latin typeface="Consolas" panose="020B0609020204030204" pitchFamily="49" charset="0"/>
                <a:cs typeface="Consolas" panose="020B0609020204030204" pitchFamily="49" charset="0"/>
              </a:rPr>
              <a:t>a_data</a:t>
            </a:r>
            <a:r>
              <a:rPr lang="en-CA" sz="1700" b="1"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size_t</a:t>
            </a:r>
            <a:r>
              <a:rPr lang="en-CA" sz="1700" dirty="0" smtClean="0">
                <a:latin typeface="Consolas" panose="020B0609020204030204" pitchFamily="49" charset="0"/>
                <a:cs typeface="Consolas" panose="020B0609020204030204" pitchFamily="49" charset="0"/>
              </a:rPr>
              <a:t> capacity )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int</a:t>
            </a:r>
            <a:r>
              <a:rPr lang="en-CA" sz="1700" dirty="0" smtClean="0">
                <a:latin typeface="Consolas" panose="020B0609020204030204" pitchFamily="49" charset="0"/>
                <a:cs typeface="Consolas" panose="020B0609020204030204" pitchFamily="49" charset="0"/>
              </a:rPr>
              <a:t> sum{0};</a:t>
            </a:r>
          </a:p>
          <a:p>
            <a:pPr marL="800100" lvl="2" indent="0">
              <a:buNone/>
            </a:pPr>
            <a:r>
              <a:rPr lang="en-CA" sz="1700" dirty="0" smtClean="0">
                <a:latin typeface="Consolas" panose="020B0609020204030204" pitchFamily="49" charset="0"/>
                <a:cs typeface="Consolas" panose="020B0609020204030204" pitchFamily="49" charset="0"/>
              </a:rPr>
              <a:t>    for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size_t</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{0}; </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 &lt; capacity; ++</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sum += </a:t>
            </a:r>
            <a:r>
              <a:rPr lang="en-CA" sz="1700" dirty="0" err="1" smtClean="0">
                <a:latin typeface="Consolas" panose="020B0609020204030204" pitchFamily="49" charset="0"/>
                <a:cs typeface="Consolas" panose="020B0609020204030204" pitchFamily="49" charset="0"/>
              </a:rPr>
              <a:t>a_data</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i</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return sum;</a:t>
            </a:r>
          </a:p>
          <a:p>
            <a:pPr marL="800100" lvl="2" indent="0">
              <a:buNone/>
            </a:pPr>
            <a:r>
              <a:rPr lang="en-CA" sz="1700" dirty="0" smtClean="0">
                <a:latin typeface="Consolas" panose="020B0609020204030204" pitchFamily="49" charset="0"/>
                <a:cs typeface="Consolas" panose="020B0609020204030204" pitchFamily="49" charset="0"/>
              </a:rPr>
              <a:t>}</a:t>
            </a:r>
          </a:p>
          <a:p>
            <a:pPr marL="800100" lvl="2" indent="0">
              <a:buNone/>
            </a:pPr>
            <a:endParaRPr lang="en-CA" sz="1700" dirty="0" smtClean="0">
              <a:latin typeface="Consolas" panose="020B0609020204030204" pitchFamily="49" charset="0"/>
              <a:cs typeface="Consolas" panose="020B0609020204030204" pitchFamily="49" charset="0"/>
            </a:endParaRPr>
          </a:p>
          <a:p>
            <a:endParaRPr lang="en-CA" dirty="0" smtClean="0"/>
          </a:p>
        </p:txBody>
      </p:sp>
      <p:sp>
        <p:nvSpPr>
          <p:cNvPr id="4" name="Rectangle 3"/>
          <p:cNvSpPr/>
          <p:nvPr/>
        </p:nvSpPr>
        <p:spPr>
          <a:xfrm>
            <a:off x="2987824" y="3887956"/>
            <a:ext cx="7632848" cy="2970044"/>
          </a:xfrm>
          <a:prstGeom prst="rect">
            <a:avLst/>
          </a:prstGeom>
        </p:spPr>
        <p:txBody>
          <a:bodyPr wrap="square">
            <a:spAutoFit/>
          </a:bodyPr>
          <a:lstStyle/>
          <a:p>
            <a:pPr marL="800100" lvl="2" indent="0">
              <a:buNone/>
            </a:pPr>
            <a:r>
              <a:rPr lang="en-CA" sz="1700" dirty="0" err="1">
                <a:latin typeface="Consolas" panose="020B0609020204030204" pitchFamily="49" charset="0"/>
                <a:cs typeface="Consolas" panose="020B0609020204030204" pitchFamily="49" charset="0"/>
              </a:rPr>
              <a:t>int</a:t>
            </a:r>
            <a:r>
              <a:rPr lang="en-CA" sz="1700" dirty="0">
                <a:latin typeface="Consolas" panose="020B0609020204030204" pitchFamily="49" charset="0"/>
                <a:cs typeface="Consolas" panose="020B0609020204030204" pitchFamily="49" charset="0"/>
              </a:rPr>
              <a:t> main() {</a:t>
            </a: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size_t</a:t>
            </a:r>
            <a:r>
              <a:rPr lang="en-CA" sz="1700" dirty="0">
                <a:latin typeface="Consolas" panose="020B0609020204030204" pitchFamily="49" charset="0"/>
                <a:cs typeface="Consolas" panose="020B0609020204030204" pitchFamily="49" charset="0"/>
              </a:rPr>
              <a:t> capacity{5};</a:t>
            </a:r>
          </a:p>
          <a:p>
            <a:pPr marL="800100" lvl="2" indent="0">
              <a:buNone/>
            </a:pPr>
            <a:r>
              <a:rPr lang="en-CA" sz="1700" b="1" dirty="0" smtClean="0">
                <a:latin typeface="Consolas" panose="020B0609020204030204" pitchFamily="49" charset="0"/>
                <a:cs typeface="Consolas" panose="020B0609020204030204" pitchFamily="49" charset="0"/>
              </a:rPr>
              <a:t>    </a:t>
            </a:r>
            <a:r>
              <a:rPr lang="en-CA" sz="1700" b="1" dirty="0" err="1" smtClean="0">
                <a:latin typeface="Consolas" panose="020B0609020204030204" pitchFamily="49" charset="0"/>
                <a:cs typeface="Consolas" panose="020B0609020204030204" pitchFamily="49" charset="0"/>
              </a:rPr>
              <a:t>int</a:t>
            </a:r>
            <a:r>
              <a:rPr lang="en-CA" sz="1700" b="1" dirty="0" smtClean="0">
                <a:latin typeface="Consolas" panose="020B0609020204030204" pitchFamily="49" charset="0"/>
                <a:cs typeface="Consolas" panose="020B0609020204030204" pitchFamily="49" charset="0"/>
              </a:rPr>
              <a:t> *</a:t>
            </a:r>
            <a:r>
              <a:rPr lang="en-CA" sz="1700" b="1" dirty="0" err="1" smtClean="0">
                <a:latin typeface="Consolas" panose="020B0609020204030204" pitchFamily="49" charset="0"/>
                <a:cs typeface="Consolas" panose="020B0609020204030204" pitchFamily="49" charset="0"/>
              </a:rPr>
              <a:t>a_my_data</a:t>
            </a:r>
            <a:r>
              <a:rPr lang="en-CA" sz="1700" b="1" dirty="0" smtClean="0">
                <a:latin typeface="Consolas" panose="020B0609020204030204" pitchFamily="49" charset="0"/>
                <a:cs typeface="Consolas" panose="020B0609020204030204" pitchFamily="49" charset="0"/>
              </a:rPr>
              <a:t>{new </a:t>
            </a:r>
            <a:r>
              <a:rPr lang="en-CA" sz="1700" b="1" dirty="0" err="1" smtClean="0">
                <a:latin typeface="Consolas" panose="020B0609020204030204" pitchFamily="49" charset="0"/>
                <a:cs typeface="Consolas" panose="020B0609020204030204" pitchFamily="49" charset="0"/>
              </a:rPr>
              <a:t>int</a:t>
            </a:r>
            <a:r>
              <a:rPr lang="en-CA" sz="1700" b="1" dirty="0" smtClean="0">
                <a:latin typeface="Consolas" panose="020B0609020204030204" pitchFamily="49" charset="0"/>
                <a:cs typeface="Consolas" panose="020B0609020204030204" pitchFamily="49" charset="0"/>
              </a:rPr>
              <a:t> [capacity]{1,</a:t>
            </a:r>
          </a:p>
          <a:p>
            <a:pPr marL="800100" lvl="2" indent="0">
              <a:buNone/>
            </a:pPr>
            <a:r>
              <a:rPr lang="en-CA" sz="1700" b="1" dirty="0">
                <a:latin typeface="Consolas" panose="020B0609020204030204" pitchFamily="49" charset="0"/>
                <a:cs typeface="Consolas" panose="020B0609020204030204" pitchFamily="49" charset="0"/>
              </a:rPr>
              <a:t> </a:t>
            </a:r>
            <a:r>
              <a:rPr lang="en-CA" sz="1700" b="1" dirty="0" smtClean="0">
                <a:latin typeface="Consolas" panose="020B0609020204030204" pitchFamily="49" charset="0"/>
                <a:cs typeface="Consolas" panose="020B0609020204030204" pitchFamily="49" charset="0"/>
              </a:rPr>
              <a:t>   2,3,4,5}};</a:t>
            </a:r>
            <a:endParaRPr lang="en-CA" sz="1700" b="1" dirty="0">
              <a:latin typeface="Consolas" panose="020B0609020204030204" pitchFamily="49" charset="0"/>
              <a:cs typeface="Consolas" panose="020B0609020204030204" pitchFamily="49" charset="0"/>
            </a:endParaRP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cout</a:t>
            </a:r>
            <a:r>
              <a:rPr lang="en-CA" sz="1700" dirty="0">
                <a:latin typeface="Consolas" panose="020B0609020204030204" pitchFamily="49" charset="0"/>
                <a:cs typeface="Consolas" panose="020B0609020204030204" pitchFamily="49" charset="0"/>
              </a:rPr>
              <a:t> &lt;&lt; sum( </a:t>
            </a:r>
            <a:r>
              <a:rPr lang="en-CA" sz="1700" b="1" dirty="0" err="1" smtClean="0">
                <a:latin typeface="Consolas" panose="020B0609020204030204" pitchFamily="49" charset="0"/>
                <a:cs typeface="Consolas" panose="020B0609020204030204" pitchFamily="49" charset="0"/>
              </a:rPr>
              <a:t>a_my_data</a:t>
            </a:r>
            <a:r>
              <a:rPr lang="en-CA" sz="1700" b="1" dirty="0">
                <a:latin typeface="Consolas" panose="020B0609020204030204" pitchFamily="49" charset="0"/>
                <a:cs typeface="Consolas" panose="020B0609020204030204" pitchFamily="49" charset="0"/>
              </a:rPr>
              <a:t>,</a:t>
            </a:r>
            <a:r>
              <a:rPr lang="en-CA" sz="1700" dirty="0">
                <a:latin typeface="Consolas" panose="020B0609020204030204" pitchFamily="49" charset="0"/>
                <a:cs typeface="Consolas" panose="020B0609020204030204" pitchFamily="49" charset="0"/>
              </a:rPr>
              <a:t> capacity </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&lt;&lt;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endl</a:t>
            </a:r>
            <a:r>
              <a:rPr lang="en-CA" sz="1700" dirty="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delete [] </a:t>
            </a:r>
            <a:r>
              <a:rPr lang="en-CA" sz="1700" dirty="0" err="1" smtClean="0">
                <a:latin typeface="Consolas" panose="020B0609020204030204" pitchFamily="49" charset="0"/>
                <a:cs typeface="Consolas" panose="020B0609020204030204" pitchFamily="49" charset="0"/>
              </a:rPr>
              <a:t>a_my_data</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a_my_data</a:t>
            </a:r>
            <a:r>
              <a:rPr lang="en-CA" sz="1700" dirty="0" smtClean="0">
                <a:latin typeface="Consolas" panose="020B0609020204030204" pitchFamily="49" charset="0"/>
                <a:cs typeface="Consolas" panose="020B0609020204030204" pitchFamily="49" charset="0"/>
              </a:rPr>
              <a:t> = </a:t>
            </a:r>
            <a:r>
              <a:rPr lang="en-CA" sz="1700" dirty="0" err="1" smtClean="0">
                <a:latin typeface="Consolas" panose="020B0609020204030204" pitchFamily="49" charset="0"/>
                <a:cs typeface="Consolas" panose="020B0609020204030204" pitchFamily="49" charset="0"/>
              </a:rPr>
              <a:t>nullptr</a:t>
            </a: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return 0;</a:t>
            </a:r>
          </a:p>
          <a:p>
            <a:pPr marL="800100" lvl="2" indent="0">
              <a:buNone/>
            </a:pPr>
            <a:r>
              <a:rPr lang="en-CA" sz="17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47337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70130</TotalTime>
  <Words>1303</Words>
  <Application>Microsoft Office PowerPoint</Application>
  <PresentationFormat>On-screen Show (4:3)</PresentationFormat>
  <Paragraphs>227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Consolas</vt:lpstr>
      <vt:lpstr>Constantia</vt:lpstr>
      <vt:lpstr>Georgia</vt:lpstr>
      <vt:lpstr>Times New Roman</vt:lpstr>
      <vt:lpstr>Custom Design</vt:lpstr>
      <vt:lpstr>Pointers as arguments and return values</vt:lpstr>
      <vt:lpstr>Outline</vt:lpstr>
      <vt:lpstr>Pointers to local variables as parameters</vt:lpstr>
      <vt:lpstr>Pointers to local variables as parameters</vt:lpstr>
      <vt:lpstr>Pointers to local variables as parameters</vt:lpstr>
      <vt:lpstr>Pointers to local variables as parameters</vt:lpstr>
      <vt:lpstr>Pointers as parameters</vt:lpstr>
      <vt:lpstr>Pointers to arrays as parameters</vt:lpstr>
      <vt:lpstr>Pointers to arrays as parameters</vt:lpstr>
      <vt:lpstr>Returning pointers</vt:lpstr>
      <vt:lpstr>Returning pointers</vt:lpstr>
      <vt:lpstr>Returning pointers</vt:lpstr>
      <vt:lpstr>Alternative to returning pointers</vt:lpstr>
      <vt:lpstr>Quick review</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1373</cp:revision>
  <dcterms:created xsi:type="dcterms:W3CDTF">2009-09-11T23:00:44Z</dcterms:created>
  <dcterms:modified xsi:type="dcterms:W3CDTF">2019-07-08T19:51:11Z</dcterms:modified>
</cp:coreProperties>
</file>